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74" r:id="rId2"/>
  </p:sldMasterIdLst>
  <p:notesMasterIdLst>
    <p:notesMasterId r:id="rId31"/>
  </p:notesMasterIdLst>
  <p:sldIdLst>
    <p:sldId id="260" r:id="rId3"/>
    <p:sldId id="315" r:id="rId4"/>
    <p:sldId id="286" r:id="rId5"/>
    <p:sldId id="304" r:id="rId6"/>
    <p:sldId id="305" r:id="rId7"/>
    <p:sldId id="297" r:id="rId8"/>
    <p:sldId id="316" r:id="rId9"/>
    <p:sldId id="310" r:id="rId10"/>
    <p:sldId id="326" r:id="rId11"/>
    <p:sldId id="327" r:id="rId12"/>
    <p:sldId id="328" r:id="rId13"/>
    <p:sldId id="329" r:id="rId14"/>
    <p:sldId id="330" r:id="rId15"/>
    <p:sldId id="314" r:id="rId16"/>
    <p:sldId id="333" r:id="rId17"/>
    <p:sldId id="332" r:id="rId18"/>
    <p:sldId id="334" r:id="rId19"/>
    <p:sldId id="335" r:id="rId20"/>
    <p:sldId id="336" r:id="rId21"/>
    <p:sldId id="337" r:id="rId22"/>
    <p:sldId id="338" r:id="rId23"/>
    <p:sldId id="339" r:id="rId24"/>
    <p:sldId id="324" r:id="rId25"/>
    <p:sldId id="340" r:id="rId26"/>
    <p:sldId id="341" r:id="rId27"/>
    <p:sldId id="342" r:id="rId28"/>
    <p:sldId id="318" r:id="rId29"/>
    <p:sldId id="325"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D77EA"/>
    <a:srgbClr val="00642D"/>
    <a:srgbClr val="C93B67"/>
    <a:srgbClr val="7C0602"/>
    <a:srgbClr val="FF99CC"/>
    <a:srgbClr val="FF9999"/>
    <a:srgbClr val="22A675"/>
    <a:srgbClr val="0070C0"/>
    <a:srgbClr val="DD4331"/>
    <a:srgbClr val="F77D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16" autoAdjust="0"/>
    <p:restoredTop sz="89739" autoAdjust="0"/>
  </p:normalViewPr>
  <p:slideViewPr>
    <p:cSldViewPr snapToGrid="0" showGuides="1">
      <p:cViewPr>
        <p:scale>
          <a:sx n="10" d="100"/>
          <a:sy n="10" d="100"/>
        </p:scale>
        <p:origin x="2868" y="1326"/>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2487D2-45CC-4F91-960A-71CA4984812C}" type="datetimeFigureOut">
              <a:rPr lang="zh-CN" altLang="en-US" smtClean="0"/>
              <a:t>2022/8/25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3F281-0C37-4970-9E81-0F2E59851FDB}" type="slidenum">
              <a:rPr lang="zh-CN" altLang="en-US" smtClean="0"/>
              <a:t>‹#›</a:t>
            </a:fld>
            <a:endParaRPr lang="zh-CN" altLang="en-US"/>
          </a:p>
        </p:txBody>
      </p:sp>
    </p:spTree>
    <p:extLst>
      <p:ext uri="{BB962C8B-B14F-4D97-AF65-F5344CB8AC3E}">
        <p14:creationId xmlns:p14="http://schemas.microsoft.com/office/powerpoint/2010/main" val="3118264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1480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7157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7202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3511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2531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5780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67890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26796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05185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0572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0072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23F281-0C37-4970-9E81-0F2E59851FDB}" type="slidenum">
              <a:rPr lang="zh-CN" altLang="en-US" smtClean="0"/>
              <a:t>4</a:t>
            </a:fld>
            <a:endParaRPr lang="zh-CN" altLang="en-US"/>
          </a:p>
        </p:txBody>
      </p:sp>
    </p:spTree>
    <p:extLst>
      <p:ext uri="{BB962C8B-B14F-4D97-AF65-F5344CB8AC3E}">
        <p14:creationId xmlns:p14="http://schemas.microsoft.com/office/powerpoint/2010/main" val="3374621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02968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85561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23390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23F281-0C37-4970-9E81-0F2E59851FDB}" type="slidenum">
              <a:rPr lang="zh-CN" altLang="en-US" smtClean="0"/>
              <a:t>5</a:t>
            </a:fld>
            <a:endParaRPr lang="zh-CN" altLang="en-US"/>
          </a:p>
        </p:txBody>
      </p:sp>
    </p:spTree>
    <p:extLst>
      <p:ext uri="{BB962C8B-B14F-4D97-AF65-F5344CB8AC3E}">
        <p14:creationId xmlns:p14="http://schemas.microsoft.com/office/powerpoint/2010/main" val="1663278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88522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5275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47239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69467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40781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7390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62688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140296"/>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4494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544575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54999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66149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45332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389393837"/>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94619888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745149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029219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02CE2F30-3E35-4B3A-81CC-73906DE92C0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pic>
        <p:nvPicPr>
          <p:cNvPr id="6" name="Picture 5">
            <a:extLst>
              <a:ext uri="{FF2B5EF4-FFF2-40B4-BE49-F238E27FC236}">
                <a16:creationId xmlns:a16="http://schemas.microsoft.com/office/drawing/2014/main" id="{E3FB435F-5CC6-4887-862B-D529A43DE90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C4876E91-0432-4DED-9010-A4F8F358308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F0DA2104-4A86-42A6-805E-F314C0104B8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28270015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2" r:id="rId4"/>
    <p:sldLayoutId id="2147483673"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030C49C-895E-4A99-9066-7FB0938CB12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a:extLst>
              <a:ext uri="{FF2B5EF4-FFF2-40B4-BE49-F238E27FC236}">
                <a16:creationId xmlns:a16="http://schemas.microsoft.com/office/drawing/2014/main" id="{CB8F33D2-20FE-4E5A-84E6-EF5A88A6EDF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62C267FA-82CE-4D4B-8179-6856C119F19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004EAD02-17A1-4756-A37D-356701B06E1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94711731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6.png"/><Relationship Id="rId5" Type="http://schemas.microsoft.com/office/2007/relationships/hdphoto" Target="../media/hdphoto6.wdp"/><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36.png"/><Relationship Id="rId4" Type="http://schemas.microsoft.com/office/2007/relationships/hdphoto" Target="../media/hdphoto6.wdp"/><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41.png"/><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3.jpeg"/><Relationship Id="rId5" Type="http://schemas.microsoft.com/office/2007/relationships/hdphoto" Target="../media/hdphoto7.wdp"/><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microsoft.com/office/2007/relationships/hdphoto" Target="../media/hdphoto9.wdp"/><Relationship Id="rId5" Type="http://schemas.openxmlformats.org/officeDocument/2006/relationships/image" Target="../media/image45.png"/><Relationship Id="rId4" Type="http://schemas.microsoft.com/office/2007/relationships/hdphoto" Target="../media/hdphoto8.wdp"/><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9.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50.png"/><Relationship Id="rId4" Type="http://schemas.openxmlformats.org/officeDocument/2006/relationships/image" Target="../media/image12.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51.png"/><Relationship Id="rId5" Type="http://schemas.microsoft.com/office/2007/relationships/hdphoto" Target="../media/hdphoto7.wdp"/><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52.png"/><Relationship Id="rId5" Type="http://schemas.microsoft.com/office/2007/relationships/hdphoto" Target="../media/hdphoto7.wdp"/><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2.png"/><Relationship Id="rId5" Type="http://schemas.microsoft.com/office/2007/relationships/hdphoto" Target="../media/hdphoto7.wdp"/><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4.png"/><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52.png"/><Relationship Id="rId5" Type="http://schemas.microsoft.com/office/2007/relationships/hdphoto" Target="../media/hdphoto7.wdp"/><Relationship Id="rId10" Type="http://schemas.openxmlformats.org/officeDocument/2006/relationships/image" Target="../media/image55.png"/><Relationship Id="rId4" Type="http://schemas.openxmlformats.org/officeDocument/2006/relationships/image" Target="../media/image42.png"/><Relationship Id="rId9" Type="http://schemas.microsoft.com/office/2007/relationships/hdphoto" Target="../media/hdphoto10.wdp"/></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9.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microsoft.com/office/2007/relationships/hdphoto" Target="../media/hdphoto7.wdp"/><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5.png"/><Relationship Id="rId7" Type="http://schemas.microsoft.com/office/2007/relationships/hdphoto" Target="../media/hdphoto7.wdp"/><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58.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44.png"/><Relationship Id="rId7" Type="http://schemas.openxmlformats.org/officeDocument/2006/relationships/image" Target="../media/image59.png"/><Relationship Id="rId12"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microsoft.com/office/2007/relationships/hdphoto" Target="../media/hdphoto9.wdp"/><Relationship Id="rId11" Type="http://schemas.openxmlformats.org/officeDocument/2006/relationships/image" Target="../media/image14.png"/><Relationship Id="rId5" Type="http://schemas.openxmlformats.org/officeDocument/2006/relationships/image" Target="../media/image45.png"/><Relationship Id="rId10" Type="http://schemas.microsoft.com/office/2007/relationships/hdphoto" Target="../media/hdphoto6.wdp"/><Relationship Id="rId4" Type="http://schemas.microsoft.com/office/2007/relationships/hdphoto" Target="../media/hdphoto8.wdp"/><Relationship Id="rId9"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31.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24.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21.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14.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6.wdp"/><Relationship Id="rId5" Type="http://schemas.openxmlformats.org/officeDocument/2006/relationships/image" Target="../media/image33.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5.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6.wdp"/><Relationship Id="rId5" Type="http://schemas.openxmlformats.org/officeDocument/2006/relationships/image" Target="../media/image33.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885651" y="601579"/>
            <a:ext cx="10896931" cy="5518931"/>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grpSp>
      <p:pic>
        <p:nvPicPr>
          <p:cNvPr id="42" name="图片 41"/>
          <p:cNvPicPr>
            <a:picLocks noChangeAspect="1"/>
          </p:cNvPicPr>
          <p:nvPr/>
        </p:nvPicPr>
        <p:blipFill rotWithShape="1">
          <a:blip r:embed="rId2" cstate="print">
            <a:extLst>
              <a:ext uri="{28A0092B-C50C-407E-A947-70E740481C1C}">
                <a14:useLocalDpi xmlns:a14="http://schemas.microsoft.com/office/drawing/2010/main" val="0"/>
              </a:ext>
            </a:extLst>
          </a:blip>
          <a:srcRect r="-18453"/>
          <a:stretch/>
        </p:blipFill>
        <p:spPr>
          <a:xfrm rot="924036">
            <a:off x="10567747" y="3418629"/>
            <a:ext cx="1850123" cy="1660906"/>
          </a:xfrm>
          <a:prstGeom prst="rect">
            <a:avLst/>
          </a:prstGeom>
          <a:effectLst>
            <a:outerShdw blurRad="63500" sx="102000" sy="102000" algn="ctr" rotWithShape="0">
              <a:prstClr val="black">
                <a:alpha val="40000"/>
              </a:prstClr>
            </a:outerShdw>
          </a:effectLst>
        </p:spPr>
      </p:pic>
      <p:grpSp>
        <p:nvGrpSpPr>
          <p:cNvPr id="45" name="组合 32"/>
          <p:cNvGrpSpPr/>
          <p:nvPr/>
        </p:nvGrpSpPr>
        <p:grpSpPr>
          <a:xfrm>
            <a:off x="2724298" y="2188552"/>
            <a:ext cx="7987977" cy="2886940"/>
            <a:chOff x="1020" y="2328"/>
            <a:chExt cx="11012" cy="7804"/>
          </a:xfrm>
          <a:effectLst>
            <a:outerShdw blurRad="50800" dist="38100" algn="l" rotWithShape="0">
              <a:prstClr val="black">
                <a:alpha val="40000"/>
              </a:prstClr>
            </a:outerShdw>
          </a:effectLst>
        </p:grpSpPr>
        <p:sp>
          <p:nvSpPr>
            <p:cNvPr id="46" name="云形 33"/>
            <p:cNvSpPr/>
            <p:nvPr/>
          </p:nvSpPr>
          <p:spPr>
            <a:xfrm>
              <a:off x="1220" y="2528"/>
              <a:ext cx="10812" cy="7604"/>
            </a:xfrm>
            <a:prstGeom prst="cloud">
              <a:avLst/>
            </a:prstGeom>
            <a:solidFill>
              <a:srgbClr val="00B05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sp>
          <p:nvSpPr>
            <p:cNvPr id="47" name="云形 34"/>
            <p:cNvSpPr/>
            <p:nvPr/>
          </p:nvSpPr>
          <p:spPr>
            <a:xfrm>
              <a:off x="1020" y="2328"/>
              <a:ext cx="10812" cy="7604"/>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pic>
        <p:nvPicPr>
          <p:cNvPr id="31"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362" y="5143414"/>
            <a:ext cx="12192000" cy="1979723"/>
          </a:xfrm>
          <a:prstGeom prst="rect">
            <a:avLst/>
          </a:prstGeom>
        </p:spPr>
      </p:pic>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415" y="2159823"/>
            <a:ext cx="3539626" cy="4674300"/>
          </a:xfrm>
          <a:prstGeom prst="rect">
            <a:avLst/>
          </a:prstGeom>
        </p:spPr>
      </p:pic>
      <p:pic>
        <p:nvPicPr>
          <p:cNvPr id="34" name="图片 3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0116201" y="4601437"/>
            <a:ext cx="2297832" cy="2243111"/>
          </a:xfrm>
          <a:prstGeom prst="rect">
            <a:avLst/>
          </a:prstGeom>
        </p:spPr>
      </p:pic>
      <p:pic>
        <p:nvPicPr>
          <p:cNvPr id="41" name="图片 4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527446" y="4687651"/>
            <a:ext cx="2235200" cy="2006600"/>
          </a:xfrm>
          <a:prstGeom prst="rect">
            <a:avLst/>
          </a:prstGeom>
        </p:spPr>
      </p:pic>
      <p:pic>
        <p:nvPicPr>
          <p:cNvPr id="6" name="Picture 5" descr="A picture containing watch, green&#10;&#10;Description automatically generated">
            <a:extLst>
              <a:ext uri="{FF2B5EF4-FFF2-40B4-BE49-F238E27FC236}">
                <a16:creationId xmlns:a16="http://schemas.microsoft.com/office/drawing/2014/main" id="{845A1AE9-EDF6-39CA-3C81-02438DB973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84674">
            <a:off x="10653713" y="4988308"/>
            <a:ext cx="614679" cy="652213"/>
          </a:xfrm>
          <a:prstGeom prst="rect">
            <a:avLst/>
          </a:prstGeom>
        </p:spPr>
      </p:pic>
      <p:pic>
        <p:nvPicPr>
          <p:cNvPr id="32" name="图片 31"/>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rot="21155772">
            <a:off x="-425693" y="284058"/>
            <a:ext cx="3490622" cy="2714929"/>
          </a:xfrm>
          <a:prstGeom prst="rect">
            <a:avLst/>
          </a:prstGeom>
        </p:spPr>
      </p:pic>
      <p:pic>
        <p:nvPicPr>
          <p:cNvPr id="35" name="Picture 34">
            <a:extLst>
              <a:ext uri="{FF2B5EF4-FFF2-40B4-BE49-F238E27FC236}">
                <a16:creationId xmlns:a16="http://schemas.microsoft.com/office/drawing/2014/main" id="{EA9CDC70-9E37-8156-59D2-61689DE82CF9}"/>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49483" y="-241280"/>
            <a:ext cx="2031850" cy="1734329"/>
          </a:xfrm>
          <a:prstGeom prst="rect">
            <a:avLst/>
          </a:prstGeom>
        </p:spPr>
      </p:pic>
      <p:sp>
        <p:nvSpPr>
          <p:cNvPr id="22" name="TextBox 21">
            <a:extLst>
              <a:ext uri="{FF2B5EF4-FFF2-40B4-BE49-F238E27FC236}">
                <a16:creationId xmlns:a16="http://schemas.microsoft.com/office/drawing/2014/main" id="{D8B3EE2C-3F6E-4B0A-AF22-CD2A69F23A06}"/>
              </a:ext>
            </a:extLst>
          </p:cNvPr>
          <p:cNvSpPr txBox="1"/>
          <p:nvPr/>
        </p:nvSpPr>
        <p:spPr>
          <a:xfrm>
            <a:off x="1261977" y="-2949960"/>
            <a:ext cx="10077380" cy="938719"/>
          </a:xfrm>
          <a:prstGeom prst="rect">
            <a:avLst/>
          </a:prstGeom>
          <a:noFill/>
        </p:spPr>
        <p:txBody>
          <a:bodyPr wrap="square" rtlCol="0">
            <a:spAutoFit/>
          </a:bodyPr>
          <a:lstStyle/>
          <a:p>
            <a:pPr algn="ctr"/>
            <a:r>
              <a:rPr lang="en-US" sz="5500" err="1">
                <a:solidFill>
                  <a:schemeClr val="accent1"/>
                </a:solidFill>
                <a:effectLst>
                  <a:outerShdw blurRad="63500" sx="102000" sy="102000" algn="ctr" rotWithShape="0">
                    <a:prstClr val="black">
                      <a:alpha val="40000"/>
                    </a:prstClr>
                  </a:outerShdw>
                </a:effectLst>
                <a:latin typeface="UTM Arruba KT" panose="02040603050506020204" pitchFamily="18" charset="0"/>
              </a:rPr>
              <a:t>Bài</a:t>
            </a:r>
            <a:r>
              <a:rPr lang="en-US" sz="5500">
                <a:solidFill>
                  <a:schemeClr val="accent1"/>
                </a:solidFill>
                <a:effectLst>
                  <a:outerShdw blurRad="63500" sx="102000" sy="102000" algn="ctr" rotWithShape="0">
                    <a:prstClr val="black">
                      <a:alpha val="40000"/>
                    </a:prstClr>
                  </a:outerShdw>
                </a:effectLst>
                <a:latin typeface="UTM Arruba KT" panose="02040603050506020204" pitchFamily="18" charset="0"/>
              </a:rPr>
              <a:t> </a:t>
            </a:r>
            <a:r>
              <a:rPr lang="en-US" sz="5500">
                <a:solidFill>
                  <a:srgbClr val="FFC000"/>
                </a:solidFill>
                <a:effectLst>
                  <a:outerShdw blurRad="63500" sx="102000" sy="102000" algn="ctr" rotWithShape="0">
                    <a:prstClr val="black">
                      <a:alpha val="40000"/>
                    </a:prstClr>
                  </a:outerShdw>
                </a:effectLst>
                <a:latin typeface="UTM Arruba KT" panose="02040603050506020204" pitchFamily="18" charset="0"/>
              </a:rPr>
              <a:t>1</a:t>
            </a:r>
            <a:r>
              <a:rPr lang="en-US" sz="5500">
                <a:solidFill>
                  <a:srgbClr val="2D5C5B"/>
                </a:solidFill>
                <a:effectLst>
                  <a:outerShdw blurRad="63500" sx="102000" sy="102000" algn="ctr" rotWithShape="0">
                    <a:prstClr val="black">
                      <a:alpha val="40000"/>
                    </a:prstClr>
                  </a:outerShdw>
                </a:effectLst>
                <a:latin typeface="UTM Arruba KT" panose="02040603050506020204" pitchFamily="18" charset="0"/>
              </a:rPr>
              <a:t>: </a:t>
            </a:r>
            <a:r>
              <a:rPr lang="en-US" sz="5500">
                <a:solidFill>
                  <a:srgbClr val="0070C0"/>
                </a:solidFill>
                <a:effectLst>
                  <a:outerShdw blurRad="63500" sx="102000" sy="102000" algn="ctr" rotWithShape="0">
                    <a:prstClr val="black">
                      <a:alpha val="40000"/>
                    </a:prstClr>
                  </a:outerShdw>
                </a:effectLst>
                <a:latin typeface="UTM Arruba KT" panose="02040603050506020204" pitchFamily="18" charset="0"/>
              </a:rPr>
              <a:t>Gió</a:t>
            </a:r>
            <a:r>
              <a:rPr lang="en-US" sz="5500">
                <a:solidFill>
                  <a:schemeClr val="accent1">
                    <a:lumMod val="60000"/>
                    <a:lumOff val="40000"/>
                  </a:schemeClr>
                </a:solidFill>
                <a:effectLst>
                  <a:outerShdw blurRad="63500" sx="102000" sy="102000" algn="ctr" rotWithShape="0">
                    <a:prstClr val="black">
                      <a:alpha val="40000"/>
                    </a:prstClr>
                  </a:outerShdw>
                </a:effectLst>
                <a:latin typeface="UTM Arruba KT" panose="02040603050506020204" pitchFamily="18" charset="0"/>
              </a:rPr>
              <a:t> </a:t>
            </a:r>
            <a:r>
              <a:rPr lang="en-US" sz="5500">
                <a:solidFill>
                  <a:srgbClr val="4C9E9A"/>
                </a:solidFill>
                <a:effectLst>
                  <a:outerShdw blurRad="63500" sx="102000" sy="102000" algn="ctr" rotWithShape="0">
                    <a:prstClr val="black">
                      <a:alpha val="40000"/>
                    </a:prstClr>
                  </a:outerShdw>
                </a:effectLst>
                <a:latin typeface="UTM Arruba KT" panose="02040603050506020204" pitchFamily="18" charset="0"/>
              </a:rPr>
              <a:t>sông</a:t>
            </a:r>
            <a:r>
              <a:rPr lang="en-US" sz="5500">
                <a:solidFill>
                  <a:schemeClr val="accent1">
                    <a:lumMod val="60000"/>
                    <a:lumOff val="40000"/>
                  </a:schemeClr>
                </a:solidFill>
                <a:effectLst>
                  <a:outerShdw blurRad="63500" sx="102000" sy="102000" algn="ctr" rotWithShape="0">
                    <a:prstClr val="black">
                      <a:alpha val="40000"/>
                    </a:prstClr>
                  </a:outerShdw>
                </a:effectLst>
                <a:latin typeface="UTM Arruba KT" panose="02040603050506020204" pitchFamily="18" charset="0"/>
              </a:rPr>
              <a:t> </a:t>
            </a:r>
            <a:r>
              <a:rPr lang="en-US" sz="5500">
                <a:solidFill>
                  <a:srgbClr val="C00000"/>
                </a:solidFill>
                <a:effectLst>
                  <a:outerShdw blurRad="63500" sx="102000" sy="102000" algn="ctr" rotWithShape="0">
                    <a:prstClr val="black">
                      <a:alpha val="40000"/>
                    </a:prstClr>
                  </a:outerShdw>
                </a:effectLst>
                <a:latin typeface="UTM Arruba KT" panose="02040603050506020204" pitchFamily="18" charset="0"/>
              </a:rPr>
              <a:t>Hương</a:t>
            </a:r>
            <a:endParaRPr lang="en-US" sz="5500" dirty="0">
              <a:solidFill>
                <a:srgbClr val="FFFF00"/>
              </a:solidFill>
              <a:effectLst>
                <a:outerShdw blurRad="63500" sx="102000" sy="102000" algn="ctr" rotWithShape="0">
                  <a:prstClr val="black">
                    <a:alpha val="40000"/>
                  </a:prstClr>
                </a:outerShdw>
              </a:effectLst>
              <a:latin typeface="UTM Arruba KT" panose="02040603050506020204" pitchFamily="18" charset="0"/>
            </a:endParaRPr>
          </a:p>
        </p:txBody>
      </p:sp>
      <p:grpSp>
        <p:nvGrpSpPr>
          <p:cNvPr id="23" name="Group 22">
            <a:extLst>
              <a:ext uri="{FF2B5EF4-FFF2-40B4-BE49-F238E27FC236}">
                <a16:creationId xmlns:a16="http://schemas.microsoft.com/office/drawing/2014/main" id="{092B732D-E5BB-4512-B0A9-26B7153D8176}"/>
              </a:ext>
            </a:extLst>
          </p:cNvPr>
          <p:cNvGrpSpPr/>
          <p:nvPr/>
        </p:nvGrpSpPr>
        <p:grpSpPr>
          <a:xfrm>
            <a:off x="13708604" y="4628775"/>
            <a:ext cx="6674132" cy="1766029"/>
            <a:chOff x="2953002" y="2908335"/>
            <a:chExt cx="6674132" cy="1766029"/>
          </a:xfrm>
        </p:grpSpPr>
        <p:sp>
          <p:nvSpPr>
            <p:cNvPr id="24" name="TextBox 23">
              <a:extLst>
                <a:ext uri="{FF2B5EF4-FFF2-40B4-BE49-F238E27FC236}">
                  <a16:creationId xmlns:a16="http://schemas.microsoft.com/office/drawing/2014/main" id="{C48EC64B-7695-4A40-BCF9-FBC465C009F1}"/>
                </a:ext>
              </a:extLst>
            </p:cNvPr>
            <p:cNvSpPr txBox="1"/>
            <p:nvPr/>
          </p:nvSpPr>
          <p:spPr>
            <a:xfrm>
              <a:off x="3007722" y="2908335"/>
              <a:ext cx="6619412" cy="1754326"/>
            </a:xfrm>
            <a:prstGeom prst="rect">
              <a:avLst/>
            </a:prstGeom>
            <a:noFill/>
          </p:spPr>
          <p:txBody>
            <a:bodyPr wrap="square" rtlCol="0">
              <a:spAutoFit/>
            </a:bodyPr>
            <a:lstStyle/>
            <a:p>
              <a:pPr algn="ctr"/>
              <a:r>
                <a:rPr lang="en-US" sz="5400">
                  <a:ln w="92075">
                    <a:solidFill>
                      <a:srgbClr val="DD4331">
                        <a:alpha val="91000"/>
                      </a:srgbClr>
                    </a:solidFill>
                  </a:ln>
                  <a:solidFill>
                    <a:srgbClr val="DD4331"/>
                  </a:solidFill>
                  <a:latin typeface="#9Slide03 SVNCintra" pitchFamily="2" charset="0"/>
                  <a:cs typeface="#9Slide03 SVNCintra" pitchFamily="2" charset="0"/>
                </a:rPr>
                <a:t>Tiết 3</a:t>
              </a:r>
            </a:p>
            <a:p>
              <a:pPr algn="ctr"/>
              <a:r>
                <a:rPr lang="en-US" sz="5400">
                  <a:ln w="92075">
                    <a:solidFill>
                      <a:srgbClr val="DD4331">
                        <a:alpha val="91000"/>
                      </a:srgbClr>
                    </a:solidFill>
                  </a:ln>
                  <a:solidFill>
                    <a:srgbClr val="DD4331"/>
                  </a:solidFill>
                  <a:latin typeface="#9Slide03 SVNCintra" pitchFamily="2" charset="0"/>
                  <a:cs typeface="#9Slide03 SVNCintra" pitchFamily="2" charset="0"/>
                </a:rPr>
                <a:t>Ôn chữ hoa d, đ</a:t>
              </a:r>
              <a:endParaRPr lang="en-US" sz="5400" dirty="0" err="1">
                <a:ln w="92075">
                  <a:solidFill>
                    <a:srgbClr val="DD4331">
                      <a:alpha val="91000"/>
                    </a:srgbClr>
                  </a:solidFill>
                </a:ln>
                <a:solidFill>
                  <a:srgbClr val="DD4331"/>
                </a:solidFill>
                <a:latin typeface="#9Slide03 SVNCintra" pitchFamily="2" charset="0"/>
                <a:cs typeface="#9Slide03 SVNCintra" pitchFamily="2" charset="0"/>
              </a:endParaRPr>
            </a:p>
          </p:txBody>
        </p:sp>
        <p:sp>
          <p:nvSpPr>
            <p:cNvPr id="25" name="TextBox 24">
              <a:extLst>
                <a:ext uri="{FF2B5EF4-FFF2-40B4-BE49-F238E27FC236}">
                  <a16:creationId xmlns:a16="http://schemas.microsoft.com/office/drawing/2014/main" id="{CF19C982-F306-42C1-97E2-C089BDB2E807}"/>
                </a:ext>
              </a:extLst>
            </p:cNvPr>
            <p:cNvSpPr txBox="1"/>
            <p:nvPr/>
          </p:nvSpPr>
          <p:spPr>
            <a:xfrm>
              <a:off x="2953002" y="2920038"/>
              <a:ext cx="6619412" cy="1754326"/>
            </a:xfrm>
            <a:prstGeom prst="rect">
              <a:avLst/>
            </a:prstGeom>
            <a:noFill/>
          </p:spPr>
          <p:txBody>
            <a:bodyPr wrap="square" rtlCol="0">
              <a:spAutoFit/>
            </a:bodyPr>
            <a:lstStyle/>
            <a:p>
              <a:pPr algn="ctr"/>
              <a:r>
                <a:rPr lang="en-US" sz="5400">
                  <a:ln>
                    <a:solidFill>
                      <a:srgbClr val="7030A0"/>
                    </a:solidFill>
                  </a:ln>
                  <a:solidFill>
                    <a:schemeClr val="bg1"/>
                  </a:solidFill>
                  <a:latin typeface="#9Slide03 SVNCintra" pitchFamily="2" charset="0"/>
                  <a:cs typeface="#9Slide03 SVNCintra" pitchFamily="2" charset="0"/>
                </a:rPr>
                <a:t>Tiết 3</a:t>
              </a:r>
            </a:p>
            <a:p>
              <a:pPr algn="ctr"/>
              <a:r>
                <a:rPr lang="en-US" sz="5400">
                  <a:ln>
                    <a:solidFill>
                      <a:srgbClr val="7030A0"/>
                    </a:solidFill>
                  </a:ln>
                  <a:solidFill>
                    <a:schemeClr val="bg1"/>
                  </a:solidFill>
                  <a:latin typeface="#9Slide03 SVNCintra" pitchFamily="2" charset="0"/>
                  <a:cs typeface="#9Slide03 SVNCintra" pitchFamily="2" charset="0"/>
                </a:rPr>
                <a:t>Ôn chữ hoa d, đ</a:t>
              </a:r>
              <a:endParaRPr lang="en-US" sz="5400" dirty="0">
                <a:ln>
                  <a:solidFill>
                    <a:srgbClr val="7030A0"/>
                  </a:solidFill>
                </a:ln>
                <a:solidFill>
                  <a:schemeClr val="bg1"/>
                </a:solidFill>
                <a:latin typeface="#9Slide03 SVNCintra" pitchFamily="2" charset="0"/>
                <a:cs typeface="#9Slide03 SVNCintra" pitchFamily="2" charset="0"/>
              </a:endParaRPr>
            </a:p>
          </p:txBody>
        </p:sp>
      </p:grpSp>
      <p:pic>
        <p:nvPicPr>
          <p:cNvPr id="3" name="Picture 2">
            <a:extLst>
              <a:ext uri="{FF2B5EF4-FFF2-40B4-BE49-F238E27FC236}">
                <a16:creationId xmlns:a16="http://schemas.microsoft.com/office/drawing/2014/main" id="{0E0E507D-C5E6-4B2E-A7AE-937BAC4CA089}"/>
              </a:ext>
            </a:extLst>
          </p:cNvPr>
          <p:cNvPicPr>
            <a:picLocks noChangeAspect="1"/>
          </p:cNvPicPr>
          <p:nvPr/>
        </p:nvPicPr>
        <p:blipFill>
          <a:blip r:embed="rId11"/>
          <a:stretch>
            <a:fillRect/>
          </a:stretch>
        </p:blipFill>
        <p:spPr>
          <a:xfrm>
            <a:off x="1388868" y="913400"/>
            <a:ext cx="10077561" cy="1603387"/>
          </a:xfrm>
          <a:prstGeom prst="rect">
            <a:avLst/>
          </a:prstGeom>
        </p:spPr>
      </p:pic>
      <p:pic>
        <p:nvPicPr>
          <p:cNvPr id="4" name="Picture 3">
            <a:extLst>
              <a:ext uri="{FF2B5EF4-FFF2-40B4-BE49-F238E27FC236}">
                <a16:creationId xmlns:a16="http://schemas.microsoft.com/office/drawing/2014/main" id="{B8C7EEFD-417B-40D0-A52E-4659E143ED08}"/>
              </a:ext>
            </a:extLst>
          </p:cNvPr>
          <p:cNvPicPr>
            <a:picLocks noChangeAspect="1"/>
          </p:cNvPicPr>
          <p:nvPr/>
        </p:nvPicPr>
        <p:blipFill>
          <a:blip r:embed="rId12"/>
          <a:stretch>
            <a:fillRect/>
          </a:stretch>
        </p:blipFill>
        <p:spPr>
          <a:xfrm>
            <a:off x="2928730" y="2665027"/>
            <a:ext cx="6675699" cy="1798476"/>
          </a:xfrm>
          <a:prstGeom prst="rect">
            <a:avLst/>
          </a:prstGeom>
        </p:spPr>
      </p:pic>
    </p:spTree>
    <p:extLst>
      <p:ext uri="{BB962C8B-B14F-4D97-AF65-F5344CB8AC3E}">
        <p14:creationId xmlns:p14="http://schemas.microsoft.com/office/powerpoint/2010/main" val="1243094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circle(out)">
                                      <p:cBhvr>
                                        <p:cTn id="7" dur="2000"/>
                                        <p:tgtEl>
                                          <p:spTgt spid="4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ircle(in)">
                                      <p:cBhvr>
                                        <p:cTn id="11" dur="2000"/>
                                        <p:tgtEl>
                                          <p:spTgt spid="22"/>
                                        </p:tgtEl>
                                      </p:cBhvr>
                                    </p:animEffect>
                                  </p:childTnLst>
                                </p:cTn>
                              </p:par>
                              <p:par>
                                <p:cTn id="12" presetID="8" presetClass="entr" presetSubtype="16"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diamond(in)">
                                      <p:cBhvr>
                                        <p:cTn id="14"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31" name="Picture 30">
            <a:extLst>
              <a:ext uri="{FF2B5EF4-FFF2-40B4-BE49-F238E27FC236}">
                <a16:creationId xmlns:a16="http://schemas.microsoft.com/office/drawing/2014/main" id="{2F593EBC-8478-004C-3514-6B066C581C4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388492" y="196000"/>
            <a:ext cx="13502384" cy="1225517"/>
          </a:xfrm>
          <a:prstGeom prst="rect">
            <a:avLst/>
          </a:prstGeom>
        </p:spPr>
      </p:pic>
      <p:pic>
        <p:nvPicPr>
          <p:cNvPr id="2" name="Picture 1">
            <a:extLst>
              <a:ext uri="{FF2B5EF4-FFF2-40B4-BE49-F238E27FC236}">
                <a16:creationId xmlns:a16="http://schemas.microsoft.com/office/drawing/2014/main" id="{60E3A8D2-C527-4E94-9EFE-17DA732C8429}"/>
              </a:ext>
            </a:extLst>
          </p:cNvPr>
          <p:cNvPicPr>
            <a:picLocks noChangeAspect="1"/>
          </p:cNvPicPr>
          <p:nvPr/>
        </p:nvPicPr>
        <p:blipFill>
          <a:blip r:embed="rId6"/>
          <a:stretch>
            <a:fillRect/>
          </a:stretch>
        </p:blipFill>
        <p:spPr>
          <a:xfrm>
            <a:off x="3431817" y="292983"/>
            <a:ext cx="5328366" cy="1243692"/>
          </a:xfrm>
          <a:prstGeom prst="rect">
            <a:avLst/>
          </a:prstGeom>
        </p:spPr>
      </p:pic>
      <p:pic>
        <p:nvPicPr>
          <p:cNvPr id="8" name="Picture 7">
            <a:extLst>
              <a:ext uri="{FF2B5EF4-FFF2-40B4-BE49-F238E27FC236}">
                <a16:creationId xmlns:a16="http://schemas.microsoft.com/office/drawing/2014/main" id="{85690A73-195C-4D8D-8028-667597CF0E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841" y="1592134"/>
            <a:ext cx="3308979" cy="3308979"/>
          </a:xfrm>
          <a:prstGeom prst="rect">
            <a:avLst/>
          </a:prstGeom>
        </p:spPr>
      </p:pic>
      <p:pic>
        <p:nvPicPr>
          <p:cNvPr id="9" name="Picture 8">
            <a:extLst>
              <a:ext uri="{FF2B5EF4-FFF2-40B4-BE49-F238E27FC236}">
                <a16:creationId xmlns:a16="http://schemas.microsoft.com/office/drawing/2014/main" id="{B1BF446F-13AD-45BB-9009-C419550411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41604" y="1633658"/>
            <a:ext cx="3216166" cy="3216166"/>
          </a:xfrm>
          <a:prstGeom prst="rect">
            <a:avLst/>
          </a:prstGeom>
        </p:spPr>
      </p:pic>
      <p:grpSp>
        <p:nvGrpSpPr>
          <p:cNvPr id="10" name="Group 9">
            <a:extLst>
              <a:ext uri="{FF2B5EF4-FFF2-40B4-BE49-F238E27FC236}">
                <a16:creationId xmlns:a16="http://schemas.microsoft.com/office/drawing/2014/main" id="{E8918EA9-0810-4219-BFC7-7A3604C0740D}"/>
              </a:ext>
            </a:extLst>
          </p:cNvPr>
          <p:cNvGrpSpPr/>
          <p:nvPr/>
        </p:nvGrpSpPr>
        <p:grpSpPr>
          <a:xfrm>
            <a:off x="4243280" y="1536675"/>
            <a:ext cx="3600000" cy="3600000"/>
            <a:chOff x="7809698" y="585143"/>
            <a:chExt cx="3600000" cy="3600000"/>
          </a:xfrm>
        </p:grpSpPr>
        <p:pic>
          <p:nvPicPr>
            <p:cNvPr id="13" name="Picture 12">
              <a:extLst>
                <a:ext uri="{FF2B5EF4-FFF2-40B4-BE49-F238E27FC236}">
                  <a16:creationId xmlns:a16="http://schemas.microsoft.com/office/drawing/2014/main" id="{B83AF790-C228-4CAC-98B6-1440D0DF1C92}"/>
                </a:ext>
              </a:extLst>
            </p:cNvPr>
            <p:cNvPicPr>
              <a:picLocks noChangeAspect="1"/>
            </p:cNvPicPr>
            <p:nvPr/>
          </p:nvPicPr>
          <p:blipFill>
            <a:blip r:embed="rId9"/>
            <a:stretch>
              <a:fillRect/>
            </a:stretch>
          </p:blipFill>
          <p:spPr>
            <a:xfrm>
              <a:off x="7809698" y="585143"/>
              <a:ext cx="3600000" cy="3600000"/>
            </a:xfrm>
            <a:prstGeom prst="rect">
              <a:avLst/>
            </a:prstGeom>
          </p:spPr>
        </p:pic>
        <p:sp>
          <p:nvSpPr>
            <p:cNvPr id="14" name="TextBox 13">
              <a:extLst>
                <a:ext uri="{FF2B5EF4-FFF2-40B4-BE49-F238E27FC236}">
                  <a16:creationId xmlns:a16="http://schemas.microsoft.com/office/drawing/2014/main" id="{324B8014-3CA5-4BBD-B53D-02B24D62AE6B}"/>
                </a:ext>
              </a:extLst>
            </p:cNvPr>
            <p:cNvSpPr txBox="1"/>
            <p:nvPr/>
          </p:nvSpPr>
          <p:spPr>
            <a:xfrm>
              <a:off x="8755569" y="1929726"/>
              <a:ext cx="1708258" cy="1077218"/>
            </a:xfrm>
            <a:prstGeom prst="rect">
              <a:avLst/>
            </a:prstGeom>
            <a:noFill/>
          </p:spPr>
          <p:txBody>
            <a:bodyPr wrap="square" rtlCol="0">
              <a:spAutoFit/>
            </a:bodyPr>
            <a:lstStyle/>
            <a:p>
              <a:pPr algn="ctr"/>
              <a:r>
                <a:rPr lang="en-US" sz="3200" b="1">
                  <a:solidFill>
                    <a:srgbClr val="00B050"/>
                  </a:solidFill>
                </a:rPr>
                <a:t>Viết vào bảng con</a:t>
              </a:r>
            </a:p>
          </p:txBody>
        </p:sp>
      </p:grpSp>
      <p:grpSp>
        <p:nvGrpSpPr>
          <p:cNvPr id="15" name="Group 14">
            <a:extLst>
              <a:ext uri="{FF2B5EF4-FFF2-40B4-BE49-F238E27FC236}">
                <a16:creationId xmlns:a16="http://schemas.microsoft.com/office/drawing/2014/main" id="{A63187C8-43CC-419B-B3C3-35AF892CA841}"/>
              </a:ext>
            </a:extLst>
          </p:cNvPr>
          <p:cNvGrpSpPr/>
          <p:nvPr/>
        </p:nvGrpSpPr>
        <p:grpSpPr>
          <a:xfrm>
            <a:off x="4676311" y="4732667"/>
            <a:ext cx="2926966" cy="1980000"/>
            <a:chOff x="6926239" y="3725676"/>
            <a:chExt cx="2926966" cy="1980000"/>
          </a:xfrm>
        </p:grpSpPr>
        <p:pic>
          <p:nvPicPr>
            <p:cNvPr id="16" name="Picture 15">
              <a:extLst>
                <a:ext uri="{FF2B5EF4-FFF2-40B4-BE49-F238E27FC236}">
                  <a16:creationId xmlns:a16="http://schemas.microsoft.com/office/drawing/2014/main" id="{A6198428-7C84-46BE-A673-B0B95CC9E87D}"/>
                </a:ext>
              </a:extLst>
            </p:cNvPr>
            <p:cNvPicPr>
              <a:picLocks noChangeAspect="1"/>
            </p:cNvPicPr>
            <p:nvPr/>
          </p:nvPicPr>
          <p:blipFill rotWithShape="1">
            <a:blip r:embed="rId10">
              <a:extLst>
                <a:ext uri="{28A0092B-C50C-407E-A947-70E740481C1C}">
                  <a14:useLocalDpi xmlns:a14="http://schemas.microsoft.com/office/drawing/2010/main" val="0"/>
                </a:ext>
              </a:extLst>
            </a:blip>
            <a:srcRect l="5794" t="20197" r="5794" b="19996"/>
            <a:stretch/>
          </p:blipFill>
          <p:spPr>
            <a:xfrm>
              <a:off x="6926239" y="3725676"/>
              <a:ext cx="2926966" cy="1980000"/>
            </a:xfrm>
            <a:prstGeom prst="rect">
              <a:avLst/>
            </a:prstGeom>
          </p:spPr>
        </p:pic>
        <p:sp>
          <p:nvSpPr>
            <p:cNvPr id="17" name="TextBox 16">
              <a:extLst>
                <a:ext uri="{FF2B5EF4-FFF2-40B4-BE49-F238E27FC236}">
                  <a16:creationId xmlns:a16="http://schemas.microsoft.com/office/drawing/2014/main" id="{A01DCC3F-2E2C-47DB-99F8-B87192DE5058}"/>
                </a:ext>
              </a:extLst>
            </p:cNvPr>
            <p:cNvSpPr txBox="1"/>
            <p:nvPr/>
          </p:nvSpPr>
          <p:spPr>
            <a:xfrm>
              <a:off x="7776960" y="4630165"/>
              <a:ext cx="1923513" cy="661720"/>
            </a:xfrm>
            <a:prstGeom prst="rect">
              <a:avLst/>
            </a:prstGeom>
            <a:noFill/>
          </p:spPr>
          <p:txBody>
            <a:bodyPr wrap="square">
              <a:spAutoFit/>
            </a:bodyPr>
            <a:lstStyle/>
            <a:p>
              <a:r>
                <a:rPr lang="en-US" sz="3700" b="1" kern="0">
                  <a:solidFill>
                    <a:schemeClr val="bg1"/>
                  </a:solidFill>
                  <a:latin typeface="HP001 5 hàng" panose="020B0603050302020204" pitchFamily="34" charset="0"/>
                  <a:cs typeface="Arial"/>
                  <a:sym typeface="Arial"/>
                </a:rPr>
                <a:t>D, Đ</a:t>
              </a:r>
              <a:endParaRPr lang="en-US" sz="3700">
                <a:solidFill>
                  <a:schemeClr val="bg1"/>
                </a:solidFill>
              </a:endParaRPr>
            </a:p>
          </p:txBody>
        </p:sp>
      </p:grpSp>
    </p:spTree>
    <p:extLst>
      <p:ext uri="{BB962C8B-B14F-4D97-AF65-F5344CB8AC3E}">
        <p14:creationId xmlns:p14="http://schemas.microsoft.com/office/powerpoint/2010/main" val="10421570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anim calcmode="lin" valueType="num">
                                      <p:cBhvr>
                                        <p:cTn id="11" dur="500" fill="hold"/>
                                        <p:tgtEl>
                                          <p:spTgt spid="15"/>
                                        </p:tgtEl>
                                        <p:attrNameLst>
                                          <p:attrName>ppt_x</p:attrName>
                                        </p:attrNameLst>
                                      </p:cBhvr>
                                      <p:tavLst>
                                        <p:tav tm="0">
                                          <p:val>
                                            <p:strVal val="#ppt_x"/>
                                          </p:val>
                                        </p:tav>
                                        <p:tav tm="100000">
                                          <p:val>
                                            <p:strVal val="#ppt_x"/>
                                          </p:val>
                                        </p:tav>
                                      </p:tavLst>
                                    </p:anim>
                                    <p:anim calcmode="lin" valueType="num">
                                      <p:cBhvr>
                                        <p:cTn id="12" dur="5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31" name="Picture 30">
            <a:extLst>
              <a:ext uri="{FF2B5EF4-FFF2-40B4-BE49-F238E27FC236}">
                <a16:creationId xmlns:a16="http://schemas.microsoft.com/office/drawing/2014/main" id="{2F593EBC-8478-004C-3514-6B066C581C4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388492" y="196000"/>
            <a:ext cx="13502384" cy="1225517"/>
          </a:xfrm>
          <a:prstGeom prst="rect">
            <a:avLst/>
          </a:prstGeom>
        </p:spPr>
      </p:pic>
      <p:pic>
        <p:nvPicPr>
          <p:cNvPr id="2" name="Picture 1">
            <a:extLst>
              <a:ext uri="{FF2B5EF4-FFF2-40B4-BE49-F238E27FC236}">
                <a16:creationId xmlns:a16="http://schemas.microsoft.com/office/drawing/2014/main" id="{60E3A8D2-C527-4E94-9EFE-17DA732C8429}"/>
              </a:ext>
            </a:extLst>
          </p:cNvPr>
          <p:cNvPicPr>
            <a:picLocks noChangeAspect="1"/>
          </p:cNvPicPr>
          <p:nvPr/>
        </p:nvPicPr>
        <p:blipFill>
          <a:blip r:embed="rId5"/>
          <a:stretch>
            <a:fillRect/>
          </a:stretch>
        </p:blipFill>
        <p:spPr>
          <a:xfrm>
            <a:off x="3431817" y="292983"/>
            <a:ext cx="5328366" cy="1243692"/>
          </a:xfrm>
          <a:prstGeom prst="rect">
            <a:avLst/>
          </a:prstGeom>
        </p:spPr>
      </p:pic>
      <p:pic>
        <p:nvPicPr>
          <p:cNvPr id="8" name="Picture 7">
            <a:extLst>
              <a:ext uri="{FF2B5EF4-FFF2-40B4-BE49-F238E27FC236}">
                <a16:creationId xmlns:a16="http://schemas.microsoft.com/office/drawing/2014/main" id="{85690A73-195C-4D8D-8028-667597CF0E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841" y="1592134"/>
            <a:ext cx="3308979" cy="3308979"/>
          </a:xfrm>
          <a:prstGeom prst="rect">
            <a:avLst/>
          </a:prstGeom>
        </p:spPr>
      </p:pic>
      <p:pic>
        <p:nvPicPr>
          <p:cNvPr id="9" name="Picture 8">
            <a:extLst>
              <a:ext uri="{FF2B5EF4-FFF2-40B4-BE49-F238E27FC236}">
                <a16:creationId xmlns:a16="http://schemas.microsoft.com/office/drawing/2014/main" id="{B1BF446F-13AD-45BB-9009-C419550411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1604" y="1633658"/>
            <a:ext cx="3216166" cy="3216166"/>
          </a:xfrm>
          <a:prstGeom prst="rect">
            <a:avLst/>
          </a:prstGeom>
        </p:spPr>
      </p:pic>
      <p:grpSp>
        <p:nvGrpSpPr>
          <p:cNvPr id="10" name="Group 9">
            <a:extLst>
              <a:ext uri="{FF2B5EF4-FFF2-40B4-BE49-F238E27FC236}">
                <a16:creationId xmlns:a16="http://schemas.microsoft.com/office/drawing/2014/main" id="{E8918EA9-0810-4219-BFC7-7A3604C0740D}"/>
              </a:ext>
            </a:extLst>
          </p:cNvPr>
          <p:cNvGrpSpPr/>
          <p:nvPr/>
        </p:nvGrpSpPr>
        <p:grpSpPr>
          <a:xfrm>
            <a:off x="4243280" y="1536675"/>
            <a:ext cx="3600000" cy="3600000"/>
            <a:chOff x="7809698" y="585143"/>
            <a:chExt cx="3600000" cy="3600000"/>
          </a:xfrm>
        </p:grpSpPr>
        <p:pic>
          <p:nvPicPr>
            <p:cNvPr id="13" name="Picture 12">
              <a:extLst>
                <a:ext uri="{FF2B5EF4-FFF2-40B4-BE49-F238E27FC236}">
                  <a16:creationId xmlns:a16="http://schemas.microsoft.com/office/drawing/2014/main" id="{B83AF790-C228-4CAC-98B6-1440D0DF1C92}"/>
                </a:ext>
              </a:extLst>
            </p:cNvPr>
            <p:cNvPicPr>
              <a:picLocks noChangeAspect="1"/>
            </p:cNvPicPr>
            <p:nvPr/>
          </p:nvPicPr>
          <p:blipFill>
            <a:blip r:embed="rId8"/>
            <a:stretch>
              <a:fillRect/>
            </a:stretch>
          </p:blipFill>
          <p:spPr>
            <a:xfrm>
              <a:off x="7809698" y="585143"/>
              <a:ext cx="3600000" cy="3600000"/>
            </a:xfrm>
            <a:prstGeom prst="rect">
              <a:avLst/>
            </a:prstGeom>
          </p:spPr>
        </p:pic>
        <p:sp>
          <p:nvSpPr>
            <p:cNvPr id="14" name="TextBox 13">
              <a:extLst>
                <a:ext uri="{FF2B5EF4-FFF2-40B4-BE49-F238E27FC236}">
                  <a16:creationId xmlns:a16="http://schemas.microsoft.com/office/drawing/2014/main" id="{324B8014-3CA5-4BBD-B53D-02B24D62AE6B}"/>
                </a:ext>
              </a:extLst>
            </p:cNvPr>
            <p:cNvSpPr txBox="1"/>
            <p:nvPr/>
          </p:nvSpPr>
          <p:spPr>
            <a:xfrm>
              <a:off x="8658701" y="1938859"/>
              <a:ext cx="204984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050"/>
                  </a:solidFill>
                  <a:effectLst/>
                  <a:uLnTx/>
                  <a:uFillTx/>
                  <a:latin typeface="思源黑体 CN"/>
                  <a:cs typeface="+mn-cs"/>
                </a:rPr>
                <a:t>Viết vào Vở tập viết</a:t>
              </a:r>
            </a:p>
          </p:txBody>
        </p:sp>
      </p:grpSp>
      <p:pic>
        <p:nvPicPr>
          <p:cNvPr id="19" name="Picture 18">
            <a:extLst>
              <a:ext uri="{FF2B5EF4-FFF2-40B4-BE49-F238E27FC236}">
                <a16:creationId xmlns:a16="http://schemas.microsoft.com/office/drawing/2014/main" id="{326CA5C8-2ADF-4C73-AAFC-7D5F0D7F3D7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92283" y="4517754"/>
            <a:ext cx="1868234" cy="2144246"/>
          </a:xfrm>
          <a:prstGeom prst="rect">
            <a:avLst/>
          </a:prstGeom>
        </p:spPr>
      </p:pic>
    </p:spTree>
    <p:extLst>
      <p:ext uri="{BB962C8B-B14F-4D97-AF65-F5344CB8AC3E}">
        <p14:creationId xmlns:p14="http://schemas.microsoft.com/office/powerpoint/2010/main" val="16875252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9">
            <a:extLst>
              <a:ext uri="{FF2B5EF4-FFF2-40B4-BE49-F238E27FC236}">
                <a16:creationId xmlns:a16="http://schemas.microsoft.com/office/drawing/2014/main" id="{F8889F4B-81E9-CCCC-C1F0-AA8BAF3F2121}"/>
              </a:ext>
            </a:extLst>
          </p:cNvPr>
          <p:cNvSpPr/>
          <p:nvPr/>
        </p:nvSpPr>
        <p:spPr>
          <a:xfrm>
            <a:off x="-47907" y="285750"/>
            <a:ext cx="12239907" cy="276225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15" name="图片 12">
            <a:extLst>
              <a:ext uri="{FF2B5EF4-FFF2-40B4-BE49-F238E27FC236}">
                <a16:creationId xmlns:a16="http://schemas.microsoft.com/office/drawing/2014/main" id="{05D5B808-F42B-41C0-6C90-0B607F968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
          <a:stretch/>
        </p:blipFill>
        <p:spPr>
          <a:xfrm>
            <a:off x="1144165" y="2571749"/>
            <a:ext cx="9903670" cy="4514851"/>
          </a:xfrm>
          <a:prstGeom prst="rect">
            <a:avLst/>
          </a:prstGeom>
        </p:spPr>
      </p:pic>
      <p:pic>
        <p:nvPicPr>
          <p:cNvPr id="17" name="图片 31">
            <a:extLst>
              <a:ext uri="{FF2B5EF4-FFF2-40B4-BE49-F238E27FC236}">
                <a16:creationId xmlns:a16="http://schemas.microsoft.com/office/drawing/2014/main" id="{43E64DF2-CA52-A67E-C3E9-8C0DECCE27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8" name="Picture 17">
            <a:extLst>
              <a:ext uri="{FF2B5EF4-FFF2-40B4-BE49-F238E27FC236}">
                <a16:creationId xmlns:a16="http://schemas.microsoft.com/office/drawing/2014/main" id="{18016F73-72B9-917D-84C5-6AE8D12176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10" name="TextBox 9">
            <a:extLst>
              <a:ext uri="{FF2B5EF4-FFF2-40B4-BE49-F238E27FC236}">
                <a16:creationId xmlns:a16="http://schemas.microsoft.com/office/drawing/2014/main" id="{64425AE8-C6F6-4043-8B38-1F8CA9A3FEB1}"/>
              </a:ext>
            </a:extLst>
          </p:cNvPr>
          <p:cNvSpPr txBox="1"/>
          <p:nvPr/>
        </p:nvSpPr>
        <p:spPr>
          <a:xfrm>
            <a:off x="299884" y="7086600"/>
            <a:ext cx="11592232" cy="3046988"/>
          </a:xfrm>
          <a:prstGeom prst="rect">
            <a:avLst/>
          </a:prstGeom>
          <a:noFill/>
        </p:spPr>
        <p:txBody>
          <a:bodyPr wrap="square">
            <a:spAutoFit/>
          </a:bodyPr>
          <a:lstStyle/>
          <a:p>
            <a:pPr algn="ctr">
              <a:buClr>
                <a:srgbClr val="000000"/>
              </a:buClr>
              <a:buFont typeface="Arial"/>
              <a:buNone/>
            </a:pPr>
            <a:r>
              <a:rPr lang="en-US" sz="9600" b="1" kern="0">
                <a:solidFill>
                  <a:srgbClr val="00B050"/>
                </a:solidFill>
                <a:effectLst>
                  <a:glow>
                    <a:schemeClr val="accent1">
                      <a:alpha val="40000"/>
                    </a:schemeClr>
                  </a:glow>
                  <a:innerShdw blurRad="63500" dist="50800" dir="13800000">
                    <a:prstClr val="black">
                      <a:alpha val="50000"/>
                    </a:prstClr>
                  </a:innerShdw>
                </a:effectLst>
                <a:latin typeface="UTM French Vanilla" panose="02040603050506020204" pitchFamily="18" charset="0"/>
                <a:cs typeface="Arial"/>
                <a:sym typeface="Arial"/>
              </a:rPr>
              <a:t>Luyện viết</a:t>
            </a:r>
          </a:p>
          <a:p>
            <a:pPr algn="ctr">
              <a:buClr>
                <a:srgbClr val="000000"/>
              </a:buClr>
              <a:buFont typeface="Arial"/>
              <a:buNone/>
            </a:pPr>
            <a:r>
              <a:rPr lang="en-US" sz="9600" b="1" kern="0">
                <a:solidFill>
                  <a:srgbClr val="00B050"/>
                </a:solidFill>
                <a:effectLst>
                  <a:glow>
                    <a:schemeClr val="accent1">
                      <a:alpha val="40000"/>
                    </a:schemeClr>
                  </a:glow>
                  <a:innerShdw blurRad="63500" dist="50800" dir="13800000">
                    <a:prstClr val="black">
                      <a:alpha val="50000"/>
                    </a:prstClr>
                  </a:innerShdw>
                </a:effectLst>
                <a:latin typeface="UTM French Vanilla" panose="02040603050506020204" pitchFamily="18" charset="0"/>
                <a:cs typeface="Arial"/>
                <a:sym typeface="Arial"/>
              </a:rPr>
              <a:t>từ ứng dụng</a:t>
            </a:r>
            <a:endParaRPr lang="en-US" sz="11500" b="1" kern="0" dirty="0">
              <a:solidFill>
                <a:srgbClr val="00B050"/>
              </a:solidFill>
              <a:effectLst>
                <a:glow>
                  <a:schemeClr val="accent1">
                    <a:alpha val="40000"/>
                  </a:schemeClr>
                </a:glow>
                <a:innerShdw blurRad="63500" dist="50800" dir="13800000">
                  <a:prstClr val="black">
                    <a:alpha val="50000"/>
                  </a:prstClr>
                </a:innerShdw>
              </a:effectLst>
              <a:latin typeface="HP001 5 hàng" panose="020B0603050302020204" pitchFamily="34" charset="0"/>
              <a:cs typeface="Arial"/>
              <a:sym typeface="Arial"/>
            </a:endParaRPr>
          </a:p>
        </p:txBody>
      </p:sp>
      <p:pic>
        <p:nvPicPr>
          <p:cNvPr id="4" name="Picture 3">
            <a:extLst>
              <a:ext uri="{FF2B5EF4-FFF2-40B4-BE49-F238E27FC236}">
                <a16:creationId xmlns:a16="http://schemas.microsoft.com/office/drawing/2014/main" id="{10FB4093-BAE1-4071-93E1-3ABFBBB73E5A}"/>
              </a:ext>
            </a:extLst>
          </p:cNvPr>
          <p:cNvPicPr>
            <a:picLocks noChangeAspect="1"/>
          </p:cNvPicPr>
          <p:nvPr/>
        </p:nvPicPr>
        <p:blipFill>
          <a:blip r:embed="rId7"/>
          <a:stretch>
            <a:fillRect/>
          </a:stretch>
        </p:blipFill>
        <p:spPr>
          <a:xfrm>
            <a:off x="596403" y="-287063"/>
            <a:ext cx="11595597" cy="3907875"/>
          </a:xfrm>
          <a:prstGeom prst="rect">
            <a:avLst/>
          </a:prstGeom>
        </p:spPr>
      </p:pic>
    </p:spTree>
    <p:extLst>
      <p:ext uri="{BB962C8B-B14F-4D97-AF65-F5344CB8AC3E}">
        <p14:creationId xmlns:p14="http://schemas.microsoft.com/office/powerpoint/2010/main" val="2378495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1">
            <a:extLst>
              <a:ext uri="{FF2B5EF4-FFF2-40B4-BE49-F238E27FC236}">
                <a16:creationId xmlns:a16="http://schemas.microsoft.com/office/drawing/2014/main" id="{51EBA8DA-25C6-4DA4-285F-9DA53523BB0D}"/>
              </a:ext>
            </a:extLst>
          </p:cNvPr>
          <p:cNvGrpSpPr/>
          <p:nvPr/>
        </p:nvGrpSpPr>
        <p:grpSpPr>
          <a:xfrm rot="959798">
            <a:off x="890550" y="1080135"/>
            <a:ext cx="10061113" cy="6335880"/>
            <a:chOff x="375986" y="819150"/>
            <a:chExt cx="9708177" cy="5334000"/>
          </a:xfrm>
        </p:grpSpPr>
        <p:sp>
          <p:nvSpPr>
            <p:cNvPr id="17" name="圆角矩形 10">
              <a:extLst>
                <a:ext uri="{FF2B5EF4-FFF2-40B4-BE49-F238E27FC236}">
                  <a16:creationId xmlns:a16="http://schemas.microsoft.com/office/drawing/2014/main" id="{2C61CEC0-54B3-6AD3-D792-9D2E959F4000}"/>
                </a:ext>
              </a:extLst>
            </p:cNvPr>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8" name="圆角矩形 9">
              <a:extLst>
                <a:ext uri="{FF2B5EF4-FFF2-40B4-BE49-F238E27FC236}">
                  <a16:creationId xmlns:a16="http://schemas.microsoft.com/office/drawing/2014/main" id="{424A888C-71D7-2714-C16C-D50EADE064F7}"/>
                </a:ext>
              </a:extLst>
            </p:cNvPr>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grpSp>
        <p:nvGrpSpPr>
          <p:cNvPr id="5" name="Group 4">
            <a:extLst>
              <a:ext uri="{FF2B5EF4-FFF2-40B4-BE49-F238E27FC236}">
                <a16:creationId xmlns:a16="http://schemas.microsoft.com/office/drawing/2014/main" id="{9E6E38E6-E6E6-25D3-326B-82C1E4F8BF11}"/>
              </a:ext>
            </a:extLst>
          </p:cNvPr>
          <p:cNvGrpSpPr/>
          <p:nvPr/>
        </p:nvGrpSpPr>
        <p:grpSpPr>
          <a:xfrm>
            <a:off x="126578" y="591762"/>
            <a:ext cx="8429375" cy="1435018"/>
            <a:chOff x="-318308" y="-183521"/>
            <a:chExt cx="8429375" cy="1435018"/>
          </a:xfrm>
        </p:grpSpPr>
        <p:pic>
          <p:nvPicPr>
            <p:cNvPr id="14" name="Picture 13">
              <a:extLst>
                <a:ext uri="{FF2B5EF4-FFF2-40B4-BE49-F238E27FC236}">
                  <a16:creationId xmlns:a16="http://schemas.microsoft.com/office/drawing/2014/main" id="{ECF5FDB2-3E74-3232-6F58-43DBF1E0DB97}"/>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318308" y="-183521"/>
              <a:ext cx="8429375" cy="1435018"/>
            </a:xfrm>
            <a:prstGeom prst="rect">
              <a:avLst/>
            </a:prstGeom>
          </p:spPr>
        </p:pic>
        <p:sp>
          <p:nvSpPr>
            <p:cNvPr id="28" name="TextBox 27"/>
            <p:cNvSpPr txBox="1"/>
            <p:nvPr/>
          </p:nvSpPr>
          <p:spPr>
            <a:xfrm>
              <a:off x="1225048" y="241601"/>
              <a:ext cx="615788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93B67"/>
                  </a:solidFill>
                  <a:effectLst/>
                  <a:uLnTx/>
                  <a:uFillTx/>
                  <a:latin typeface="UTM Avo" panose="02040603050506020204" pitchFamily="18" charset="0"/>
                  <a:cs typeface="+mn-cs"/>
                </a:rPr>
                <a:t>Cùng đọc từ ứng dụng</a:t>
              </a:r>
              <a:endParaRPr kumimoji="0" lang="en-US" sz="3200" b="1" i="0" u="none" strike="noStrike" kern="1200" cap="none" spc="0" normalizeH="0" baseline="0" noProof="0" dirty="0">
                <a:ln>
                  <a:noFill/>
                </a:ln>
                <a:solidFill>
                  <a:srgbClr val="C93B67"/>
                </a:solidFill>
                <a:effectLst/>
                <a:uLnTx/>
                <a:uFillTx/>
                <a:latin typeface="UTM Avo" panose="02040603050506020204" pitchFamily="18" charset="0"/>
                <a:cs typeface="+mn-cs"/>
              </a:endParaRPr>
            </a:p>
          </p:txBody>
        </p:sp>
      </p:grpSp>
      <p:pic>
        <p:nvPicPr>
          <p:cNvPr id="10" name="Picture 9">
            <a:extLst>
              <a:ext uri="{FF2B5EF4-FFF2-40B4-BE49-F238E27FC236}">
                <a16:creationId xmlns:a16="http://schemas.microsoft.com/office/drawing/2014/main" id="{7C9198DB-EFA3-4610-8FA0-2F7970606814}"/>
              </a:ext>
            </a:extLst>
          </p:cNvPr>
          <p:cNvPicPr>
            <a:picLocks noChangeAspect="1"/>
          </p:cNvPicPr>
          <p:nvPr/>
        </p:nvPicPr>
        <p:blipFill rotWithShape="1">
          <a:blip r:embed="rId5"/>
          <a:srcRect l="17542" t="27572" r="29032" b="8552"/>
          <a:stretch/>
        </p:blipFill>
        <p:spPr>
          <a:xfrm>
            <a:off x="2218267" y="2336800"/>
            <a:ext cx="7145866" cy="3419258"/>
          </a:xfrm>
          <a:prstGeom prst="rect">
            <a:avLst/>
          </a:prstGeom>
        </p:spPr>
      </p:pic>
    </p:spTree>
    <p:extLst>
      <p:ext uri="{BB962C8B-B14F-4D97-AF65-F5344CB8AC3E}">
        <p14:creationId xmlns:p14="http://schemas.microsoft.com/office/powerpoint/2010/main" val="642052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9069747" y="-103772"/>
            <a:ext cx="2725087" cy="2119513"/>
          </a:xfrm>
          <a:prstGeom prst="rect">
            <a:avLst/>
          </a:prstGeom>
        </p:spPr>
      </p:pic>
      <p:sp>
        <p:nvSpPr>
          <p:cNvPr id="4" name="Rectangle 3"/>
          <p:cNvSpPr/>
          <p:nvPr/>
        </p:nvSpPr>
        <p:spPr>
          <a:xfrm>
            <a:off x="1667660" y="918292"/>
            <a:ext cx="10281394" cy="4580353"/>
          </a:xfrm>
          <a:prstGeom prst="rect">
            <a:avLst/>
          </a:prstGeom>
          <a:solidFill>
            <a:schemeClr val="bg1"/>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7" name="TextBox 6"/>
          <p:cNvSpPr txBox="1"/>
          <p:nvPr/>
        </p:nvSpPr>
        <p:spPr>
          <a:xfrm>
            <a:off x="2464293" y="171154"/>
            <a:ext cx="5460507"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00642D"/>
                </a:solidFill>
                <a:effectLst/>
                <a:uLnTx/>
                <a:uFillTx/>
                <a:latin typeface="UTM Avo" panose="02040603050506020204" pitchFamily="18" charset="0"/>
                <a:ea typeface="Tahoma" panose="020B0604030504040204" pitchFamily="34" charset="0"/>
                <a:cs typeface="Tahoma" panose="020B0604030504040204" pitchFamily="34" charset="0"/>
              </a:rPr>
              <a:t>Mở</a:t>
            </a:r>
            <a:r>
              <a:rPr kumimoji="0" lang="en-US" sz="4500" b="1" i="0" u="none" strike="noStrike" kern="1200" cap="none" spc="0" normalizeH="0" noProof="0">
                <a:ln>
                  <a:noFill/>
                </a:ln>
                <a:solidFill>
                  <a:srgbClr val="00642D"/>
                </a:solidFill>
                <a:effectLst/>
                <a:uLnTx/>
                <a:uFillTx/>
                <a:latin typeface="UTM Avo" panose="02040603050506020204" pitchFamily="18" charset="0"/>
                <a:ea typeface="Tahoma" panose="020B0604030504040204" pitchFamily="34" charset="0"/>
                <a:cs typeface="Tahoma" panose="020B0604030504040204" pitchFamily="34" charset="0"/>
              </a:rPr>
              <a:t> rộng</a:t>
            </a:r>
            <a:endParaRPr kumimoji="0" lang="en-US" sz="4500" b="1" i="0" u="none" strike="noStrike" kern="1200" cap="none" spc="0" normalizeH="0" baseline="0" noProof="0" dirty="0">
              <a:ln>
                <a:noFill/>
              </a:ln>
              <a:solidFill>
                <a:srgbClr val="00642D"/>
              </a:solidFill>
              <a:effectLst/>
              <a:uLnTx/>
              <a:uFillTx/>
              <a:latin typeface="UTM Avo" panose="02040603050506020204" pitchFamily="18" charset="0"/>
              <a:ea typeface="Tahoma" panose="020B0604030504040204" pitchFamily="34" charset="0"/>
              <a:cs typeface="Tahoma" panose="020B0604030504040204" pitchFamily="34" charset="0"/>
            </a:endParaRPr>
          </a:p>
        </p:txBody>
      </p:sp>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9829" y="3982174"/>
            <a:ext cx="2213573" cy="3043591"/>
          </a:xfrm>
          <a:prstGeom prst="rect">
            <a:avLst/>
          </a:prstGeom>
        </p:spPr>
      </p:pic>
      <p:sp>
        <p:nvSpPr>
          <p:cNvPr id="8" name="Rectangle 7"/>
          <p:cNvSpPr/>
          <p:nvPr/>
        </p:nvSpPr>
        <p:spPr>
          <a:xfrm>
            <a:off x="3247456" y="918292"/>
            <a:ext cx="8400615" cy="4662815"/>
          </a:xfrm>
          <a:prstGeom prst="rect">
            <a:avLst/>
          </a:prstGeom>
        </p:spPr>
        <p:txBody>
          <a:bodyPr wrap="square">
            <a:spAutoFit/>
          </a:bodyPr>
          <a:lstStyle/>
          <a:p>
            <a:pPr lvl="0" algn="just">
              <a:defRPr/>
            </a:pPr>
            <a:r>
              <a:rPr lang="vi-VN" sz="2700" b="1">
                <a:solidFill>
                  <a:srgbClr val="002060"/>
                </a:solidFill>
                <a:latin typeface="UTM Avo" panose="02040603050506020204" pitchFamily="18" charset="0"/>
                <a:ea typeface="Tahoma" panose="020B0604030504040204" pitchFamily="34" charset="0"/>
                <a:cs typeface="Tahoma" panose="020B0604030504040204" pitchFamily="34" charset="0"/>
              </a:rPr>
              <a:t>Vừ A Dính (1913 – 1949), người dân tộc Mông. Năm 13 tuổi, anh làm nhiệm vụ canh gác, liên lạc, tiếp tế gạo, muối cho nhân dân. Năm 1949, anh gia nhập bộ động Việt Minh. Trong một lần liên lạc, Vừ A Dính bị quân Pháp vây bắt và yêu cầu chỉ điểm nơi ở của cán bộ Việt Minh. Anh chống lại và bị tra tấn nhưng không để lộ tin tức. Cuối cùng anh hi sinh tại cây đào</a:t>
            </a:r>
            <a:r>
              <a:rPr lang="en-US" sz="2700" b="1">
                <a:solidFill>
                  <a:srgbClr val="002060"/>
                </a:solidFill>
                <a:latin typeface="UTM Avo" panose="02040603050506020204" pitchFamily="18" charset="0"/>
                <a:ea typeface="Tahoma" panose="020B0604030504040204" pitchFamily="34" charset="0"/>
                <a:cs typeface="Tahoma" panose="020B0604030504040204" pitchFamily="34" charset="0"/>
              </a:rPr>
              <a:t> </a:t>
            </a:r>
            <a:r>
              <a:rPr lang="vi-VN" sz="2700" b="1">
                <a:solidFill>
                  <a:srgbClr val="002060"/>
                </a:solidFill>
                <a:latin typeface="UTM Avo" panose="02040603050506020204" pitchFamily="18" charset="0"/>
                <a:ea typeface="Tahoma" panose="020B0604030504040204" pitchFamily="34" charset="0"/>
                <a:cs typeface="Tahoma" panose="020B0604030504040204" pitchFamily="34" charset="0"/>
              </a:rPr>
              <a:t>cổ thụ ở Khe Trúc gần đồn Bàn Chăn. Anh được truy tặng danh hiệu Anh hùng lực lượng vũ trang nhân dân.</a:t>
            </a:r>
            <a:endParaRPr kumimoji="0" lang="en-US" sz="2700" b="1"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Tahoma" panose="020B0604030504040204" pitchFamily="34" charset="0"/>
            </a:endParaRPr>
          </a:p>
        </p:txBody>
      </p:sp>
      <p:pic>
        <p:nvPicPr>
          <p:cNvPr id="1026" name="Picture 2" descr="Anh hùng Lực lượng Vũ trang Nhân dân Vừ A Dính">
            <a:extLst>
              <a:ext uri="{FF2B5EF4-FFF2-40B4-BE49-F238E27FC236}">
                <a16:creationId xmlns:a16="http://schemas.microsoft.com/office/drawing/2014/main" id="{F681DDB5-4FFC-457B-B757-CC49AD42107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805" t="1465" r="25897" b="-561"/>
          <a:stretch/>
        </p:blipFill>
        <p:spPr bwMode="auto">
          <a:xfrm>
            <a:off x="72820" y="124542"/>
            <a:ext cx="2886580" cy="3601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54246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0-#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2905752" y="111068"/>
            <a:ext cx="7596998" cy="1655507"/>
            <a:chOff x="668936" y="2455228"/>
            <a:chExt cx="5281618" cy="901747"/>
          </a:xfrm>
        </p:grpSpPr>
        <p:sp>
          <p:nvSpPr>
            <p:cNvPr id="37" name="Rounded Rectangle 36"/>
            <p:cNvSpPr/>
            <p:nvPr/>
          </p:nvSpPr>
          <p:spPr>
            <a:xfrm>
              <a:off x="1338013" y="2618891"/>
              <a:ext cx="4612541" cy="574422"/>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UTM Avo" panose="02040603050506020204" pitchFamily="18" charset="0"/>
                  <a:ea typeface="Tahoma" panose="020B0604030504040204" pitchFamily="34" charset="0"/>
                  <a:cs typeface="Arial" panose="020B0604020202020204" pitchFamily="34" charset="0"/>
                </a:rPr>
                <a:t>Từ ứng dụng có mấy tiếng ?</a:t>
              </a:r>
              <a:endPar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Tahoma" panose="020B0604030504040204" pitchFamily="34" charset="0"/>
                <a:cs typeface="Arial" panose="020B0604020202020204" pitchFamily="34" charset="0"/>
              </a:endParaRPr>
            </a:p>
          </p:txBody>
        </p:sp>
        <p:pic>
          <p:nvPicPr>
            <p:cNvPr id="38" name="Picture 37"/>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668936" y="2455228"/>
              <a:ext cx="1211716" cy="901747"/>
            </a:xfrm>
            <a:prstGeom prst="rect">
              <a:avLst/>
            </a:prstGeom>
          </p:spPr>
        </p:pic>
      </p:grpSp>
      <p:grpSp>
        <p:nvGrpSpPr>
          <p:cNvPr id="39" name="Group 38"/>
          <p:cNvGrpSpPr/>
          <p:nvPr/>
        </p:nvGrpSpPr>
        <p:grpSpPr>
          <a:xfrm>
            <a:off x="405678" y="3250442"/>
            <a:ext cx="8099465" cy="1762782"/>
            <a:chOff x="1033988" y="3057919"/>
            <a:chExt cx="6414221" cy="1072260"/>
          </a:xfrm>
        </p:grpSpPr>
        <p:sp>
          <p:nvSpPr>
            <p:cNvPr id="40" name="Rounded Rectangle 39"/>
            <p:cNvSpPr/>
            <p:nvPr/>
          </p:nvSpPr>
          <p:spPr>
            <a:xfrm>
              <a:off x="1385047" y="3310671"/>
              <a:ext cx="6063162" cy="632011"/>
            </a:xfrm>
            <a:prstGeom prst="roundRect">
              <a:avLst/>
            </a:prstGeom>
            <a:solidFill>
              <a:srgbClr val="FD77E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UTM Avo" panose="02040603050506020204" pitchFamily="18" charset="0"/>
                  <a:ea typeface="Tahoma" panose="020B0604030504040204" pitchFamily="34" charset="0"/>
                  <a:cs typeface="Arial" panose="020B0604020202020204" pitchFamily="34" charset="0"/>
                </a:rPr>
                <a:t>Những chữ cái nào cần viết hoa ?</a:t>
              </a:r>
              <a:endPar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Tahoma" panose="020B0604030504040204" pitchFamily="34" charset="0"/>
                <a:cs typeface="Arial" panose="020B0604020202020204" pitchFamily="34" charset="0"/>
              </a:endParaRPr>
            </a:p>
          </p:txBody>
        </p:sp>
        <p:pic>
          <p:nvPicPr>
            <p:cNvPr id="41" name="Picture 40"/>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1033988" y="3057919"/>
              <a:ext cx="1287378" cy="1072260"/>
            </a:xfrm>
            <a:prstGeom prst="rect">
              <a:avLst/>
            </a:prstGeom>
          </p:spPr>
        </p:pic>
      </p:grpSp>
      <p:pic>
        <p:nvPicPr>
          <p:cNvPr id="16" name="图片 2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21155772">
            <a:off x="-436684" y="-410444"/>
            <a:ext cx="2725087" cy="2119513"/>
          </a:xfrm>
          <a:prstGeom prst="rect">
            <a:avLst/>
          </a:prstGeom>
        </p:spPr>
      </p:pic>
      <p:pic>
        <p:nvPicPr>
          <p:cNvPr id="29" name="Picture 28">
            <a:extLst>
              <a:ext uri="{FF2B5EF4-FFF2-40B4-BE49-F238E27FC236}">
                <a16:creationId xmlns:a16="http://schemas.microsoft.com/office/drawing/2014/main" id="{EB7CEB38-B7A8-F540-ABCA-AB3093C408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63272" y="2860768"/>
            <a:ext cx="3003708" cy="3447475"/>
          </a:xfrm>
          <a:prstGeom prst="rect">
            <a:avLst/>
          </a:prstGeom>
        </p:spPr>
      </p:pic>
      <p:pic>
        <p:nvPicPr>
          <p:cNvPr id="2" name="Picture 1">
            <a:extLst>
              <a:ext uri="{FF2B5EF4-FFF2-40B4-BE49-F238E27FC236}">
                <a16:creationId xmlns:a16="http://schemas.microsoft.com/office/drawing/2014/main" id="{47A0CB61-091E-4C13-86D8-B498A8CEE57F}"/>
              </a:ext>
            </a:extLst>
          </p:cNvPr>
          <p:cNvPicPr>
            <a:picLocks noChangeAspect="1"/>
          </p:cNvPicPr>
          <p:nvPr/>
        </p:nvPicPr>
        <p:blipFill>
          <a:blip r:embed="rId9"/>
          <a:stretch>
            <a:fillRect/>
          </a:stretch>
        </p:blipFill>
        <p:spPr>
          <a:xfrm>
            <a:off x="376316" y="722348"/>
            <a:ext cx="3309959" cy="2562722"/>
          </a:xfrm>
          <a:prstGeom prst="rect">
            <a:avLst/>
          </a:prstGeom>
        </p:spPr>
      </p:pic>
      <p:grpSp>
        <p:nvGrpSpPr>
          <p:cNvPr id="19" name="Group 18">
            <a:extLst>
              <a:ext uri="{FF2B5EF4-FFF2-40B4-BE49-F238E27FC236}">
                <a16:creationId xmlns:a16="http://schemas.microsoft.com/office/drawing/2014/main" id="{BE3C2D91-C2B1-4CD2-B17A-3308D8BE37B5}"/>
              </a:ext>
            </a:extLst>
          </p:cNvPr>
          <p:cNvGrpSpPr/>
          <p:nvPr/>
        </p:nvGrpSpPr>
        <p:grpSpPr>
          <a:xfrm>
            <a:off x="3557997" y="1783684"/>
            <a:ext cx="7113566" cy="1655507"/>
            <a:chOff x="1005030" y="2497824"/>
            <a:chExt cx="4945524" cy="901747"/>
          </a:xfrm>
        </p:grpSpPr>
        <p:sp>
          <p:nvSpPr>
            <p:cNvPr id="20" name="Rounded Rectangle 36">
              <a:extLst>
                <a:ext uri="{FF2B5EF4-FFF2-40B4-BE49-F238E27FC236}">
                  <a16:creationId xmlns:a16="http://schemas.microsoft.com/office/drawing/2014/main" id="{26A6CCD2-2E58-4427-80C1-3D609ED0EE7C}"/>
                </a:ext>
              </a:extLst>
            </p:cNvPr>
            <p:cNvSpPr/>
            <p:nvPr/>
          </p:nvSpPr>
          <p:spPr>
            <a:xfrm>
              <a:off x="1338013" y="2618891"/>
              <a:ext cx="4612541" cy="574422"/>
            </a:xfrm>
            <a:prstGeom prst="roundRect">
              <a:avLst/>
            </a:prstGeom>
            <a:solidFill>
              <a:srgbClr val="FFFF0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UTM Avo" panose="02040603050506020204" pitchFamily="18" charset="0"/>
                  <a:ea typeface="Tahoma" panose="020B0604030504040204" pitchFamily="34" charset="0"/>
                  <a:cs typeface="Arial" panose="020B0604020202020204" pitchFamily="34" charset="0"/>
                </a:rPr>
                <a:t>Từ ứng dụng có 3 tiếng.</a:t>
              </a:r>
              <a:endPar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Tahoma" panose="020B060403050404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0AB321FA-99BF-4EBC-B99F-88899E11254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1005030" y="2497824"/>
              <a:ext cx="1211716" cy="901747"/>
            </a:xfrm>
            <a:prstGeom prst="rect">
              <a:avLst/>
            </a:prstGeom>
          </p:spPr>
        </p:pic>
      </p:grpSp>
      <p:grpSp>
        <p:nvGrpSpPr>
          <p:cNvPr id="23" name="Group 22">
            <a:extLst>
              <a:ext uri="{FF2B5EF4-FFF2-40B4-BE49-F238E27FC236}">
                <a16:creationId xmlns:a16="http://schemas.microsoft.com/office/drawing/2014/main" id="{23675D2E-FC91-4C44-A2CD-02E734247A53}"/>
              </a:ext>
            </a:extLst>
          </p:cNvPr>
          <p:cNvGrpSpPr/>
          <p:nvPr/>
        </p:nvGrpSpPr>
        <p:grpSpPr>
          <a:xfrm>
            <a:off x="799573" y="4840091"/>
            <a:ext cx="8099465" cy="1762782"/>
            <a:chOff x="1033988" y="3057919"/>
            <a:chExt cx="6414221" cy="1072260"/>
          </a:xfrm>
        </p:grpSpPr>
        <p:sp>
          <p:nvSpPr>
            <p:cNvPr id="24" name="Rounded Rectangle 39">
              <a:extLst>
                <a:ext uri="{FF2B5EF4-FFF2-40B4-BE49-F238E27FC236}">
                  <a16:creationId xmlns:a16="http://schemas.microsoft.com/office/drawing/2014/main" id="{DABAADB0-73F1-4D34-B1DD-A89FF24598EB}"/>
                </a:ext>
              </a:extLst>
            </p:cNvPr>
            <p:cNvSpPr/>
            <p:nvPr/>
          </p:nvSpPr>
          <p:spPr>
            <a:xfrm>
              <a:off x="1385047" y="3310671"/>
              <a:ext cx="6063162" cy="632011"/>
            </a:xfrm>
            <a:prstGeom prst="roundRect">
              <a:avLst/>
            </a:prstGeom>
            <a:solidFill>
              <a:srgbClr val="FFFF00">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UTM Avo" panose="02040603050506020204" pitchFamily="18" charset="0"/>
                  <a:ea typeface="Tahoma" panose="020B0604030504040204" pitchFamily="34" charset="0"/>
                  <a:cs typeface="Arial" panose="020B0604020202020204" pitchFamily="34" charset="0"/>
                </a:rPr>
                <a:t>Những chữ cái: V, A, D cần viết hoa.</a:t>
              </a:r>
              <a:endPar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Tahoma" panose="020B060403050404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BFDD446C-594C-486E-BE22-0064EB26109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1033988" y="3057919"/>
              <a:ext cx="1287378" cy="1072260"/>
            </a:xfrm>
            <a:prstGeom prst="rect">
              <a:avLst/>
            </a:prstGeom>
          </p:spPr>
        </p:pic>
      </p:grpSp>
    </p:spTree>
    <p:extLst>
      <p:ext uri="{BB962C8B-B14F-4D97-AF65-F5344CB8AC3E}">
        <p14:creationId xmlns:p14="http://schemas.microsoft.com/office/powerpoint/2010/main" val="1392359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1">
            <a:extLst>
              <a:ext uri="{FF2B5EF4-FFF2-40B4-BE49-F238E27FC236}">
                <a16:creationId xmlns:a16="http://schemas.microsoft.com/office/drawing/2014/main" id="{51EBA8DA-25C6-4DA4-285F-9DA53523BB0D}"/>
              </a:ext>
            </a:extLst>
          </p:cNvPr>
          <p:cNvGrpSpPr/>
          <p:nvPr/>
        </p:nvGrpSpPr>
        <p:grpSpPr>
          <a:xfrm rot="959798">
            <a:off x="890550" y="1080135"/>
            <a:ext cx="10061113" cy="6335880"/>
            <a:chOff x="375986" y="819150"/>
            <a:chExt cx="9708177" cy="5334000"/>
          </a:xfrm>
        </p:grpSpPr>
        <p:sp>
          <p:nvSpPr>
            <p:cNvPr id="17" name="圆角矩形 10">
              <a:extLst>
                <a:ext uri="{FF2B5EF4-FFF2-40B4-BE49-F238E27FC236}">
                  <a16:creationId xmlns:a16="http://schemas.microsoft.com/office/drawing/2014/main" id="{2C61CEC0-54B3-6AD3-D792-9D2E959F4000}"/>
                </a:ext>
              </a:extLst>
            </p:cNvPr>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8" name="圆角矩形 9">
              <a:extLst>
                <a:ext uri="{FF2B5EF4-FFF2-40B4-BE49-F238E27FC236}">
                  <a16:creationId xmlns:a16="http://schemas.microsoft.com/office/drawing/2014/main" id="{424A888C-71D7-2714-C16C-D50EADE064F7}"/>
                </a:ext>
              </a:extLst>
            </p:cNvPr>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10" name="Picture 9">
            <a:extLst>
              <a:ext uri="{FF2B5EF4-FFF2-40B4-BE49-F238E27FC236}">
                <a16:creationId xmlns:a16="http://schemas.microsoft.com/office/drawing/2014/main" id="{7C9198DB-EFA3-4610-8FA0-2F7970606814}"/>
              </a:ext>
            </a:extLst>
          </p:cNvPr>
          <p:cNvPicPr>
            <a:picLocks noChangeAspect="1"/>
          </p:cNvPicPr>
          <p:nvPr/>
        </p:nvPicPr>
        <p:blipFill rotWithShape="1">
          <a:blip r:embed="rId3"/>
          <a:srcRect l="17542" t="27572" r="29032" b="8552"/>
          <a:stretch/>
        </p:blipFill>
        <p:spPr>
          <a:xfrm>
            <a:off x="1627424" y="2220312"/>
            <a:ext cx="7145866" cy="3419258"/>
          </a:xfrm>
          <a:prstGeom prst="rect">
            <a:avLst/>
          </a:prstGeom>
        </p:spPr>
      </p:pic>
      <p:grpSp>
        <p:nvGrpSpPr>
          <p:cNvPr id="9" name="Group 8">
            <a:extLst>
              <a:ext uri="{FF2B5EF4-FFF2-40B4-BE49-F238E27FC236}">
                <a16:creationId xmlns:a16="http://schemas.microsoft.com/office/drawing/2014/main" id="{6DD65C9F-6CC7-4A78-9B27-E9E7A0ED7827}"/>
              </a:ext>
            </a:extLst>
          </p:cNvPr>
          <p:cNvGrpSpPr/>
          <p:nvPr/>
        </p:nvGrpSpPr>
        <p:grpSpPr>
          <a:xfrm>
            <a:off x="8641695" y="1732675"/>
            <a:ext cx="3600000" cy="3600000"/>
            <a:chOff x="7809698" y="585143"/>
            <a:chExt cx="3600000" cy="3600000"/>
          </a:xfrm>
        </p:grpSpPr>
        <p:pic>
          <p:nvPicPr>
            <p:cNvPr id="11" name="Picture 10">
              <a:extLst>
                <a:ext uri="{FF2B5EF4-FFF2-40B4-BE49-F238E27FC236}">
                  <a16:creationId xmlns:a16="http://schemas.microsoft.com/office/drawing/2014/main" id="{FEA07C13-AFC9-4EC1-8B2A-56B4E17ECA5A}"/>
                </a:ext>
              </a:extLst>
            </p:cNvPr>
            <p:cNvPicPr>
              <a:picLocks noChangeAspect="1"/>
            </p:cNvPicPr>
            <p:nvPr/>
          </p:nvPicPr>
          <p:blipFill>
            <a:blip r:embed="rId4"/>
            <a:stretch>
              <a:fillRect/>
            </a:stretch>
          </p:blipFill>
          <p:spPr>
            <a:xfrm>
              <a:off x="7809698" y="585143"/>
              <a:ext cx="3600000" cy="3600000"/>
            </a:xfrm>
            <a:prstGeom prst="rect">
              <a:avLst/>
            </a:prstGeom>
          </p:spPr>
        </p:pic>
        <p:sp>
          <p:nvSpPr>
            <p:cNvPr id="12" name="TextBox 11">
              <a:extLst>
                <a:ext uri="{FF2B5EF4-FFF2-40B4-BE49-F238E27FC236}">
                  <a16:creationId xmlns:a16="http://schemas.microsoft.com/office/drawing/2014/main" id="{82B03F98-938B-4971-ACEC-3979EACE193D}"/>
                </a:ext>
              </a:extLst>
            </p:cNvPr>
            <p:cNvSpPr txBox="1"/>
            <p:nvPr/>
          </p:nvSpPr>
          <p:spPr>
            <a:xfrm>
              <a:off x="8658701" y="1938859"/>
              <a:ext cx="204984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050"/>
                  </a:solidFill>
                  <a:effectLst/>
                  <a:uLnTx/>
                  <a:uFillTx/>
                  <a:latin typeface="思源黑体 CN"/>
                  <a:cs typeface="+mn-cs"/>
                </a:rPr>
                <a:t>Viết vào Vở tập viết</a:t>
              </a:r>
            </a:p>
          </p:txBody>
        </p:sp>
      </p:grpSp>
      <p:pic>
        <p:nvPicPr>
          <p:cNvPr id="13" name="Picture 12">
            <a:extLst>
              <a:ext uri="{FF2B5EF4-FFF2-40B4-BE49-F238E27FC236}">
                <a16:creationId xmlns:a16="http://schemas.microsoft.com/office/drawing/2014/main" id="{FB966EC8-4630-45A1-8075-244076E98B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5379" y="4713754"/>
            <a:ext cx="1868234" cy="2144246"/>
          </a:xfrm>
          <a:prstGeom prst="rect">
            <a:avLst/>
          </a:prstGeom>
        </p:spPr>
      </p:pic>
    </p:spTree>
    <p:extLst>
      <p:ext uri="{BB962C8B-B14F-4D97-AF65-F5344CB8AC3E}">
        <p14:creationId xmlns:p14="http://schemas.microsoft.com/office/powerpoint/2010/main" val="13680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9">
            <a:extLst>
              <a:ext uri="{FF2B5EF4-FFF2-40B4-BE49-F238E27FC236}">
                <a16:creationId xmlns:a16="http://schemas.microsoft.com/office/drawing/2014/main" id="{F8889F4B-81E9-CCCC-C1F0-AA8BAF3F2121}"/>
              </a:ext>
            </a:extLst>
          </p:cNvPr>
          <p:cNvSpPr/>
          <p:nvPr/>
        </p:nvSpPr>
        <p:spPr>
          <a:xfrm>
            <a:off x="-47907" y="285750"/>
            <a:ext cx="12239907" cy="276225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15" name="图片 12">
            <a:extLst>
              <a:ext uri="{FF2B5EF4-FFF2-40B4-BE49-F238E27FC236}">
                <a16:creationId xmlns:a16="http://schemas.microsoft.com/office/drawing/2014/main" id="{05D5B808-F42B-41C0-6C90-0B607F968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
          <a:stretch/>
        </p:blipFill>
        <p:spPr>
          <a:xfrm>
            <a:off x="1144165" y="2571749"/>
            <a:ext cx="9903670" cy="4514851"/>
          </a:xfrm>
          <a:prstGeom prst="rect">
            <a:avLst/>
          </a:prstGeom>
        </p:spPr>
      </p:pic>
      <p:pic>
        <p:nvPicPr>
          <p:cNvPr id="17" name="图片 31">
            <a:extLst>
              <a:ext uri="{FF2B5EF4-FFF2-40B4-BE49-F238E27FC236}">
                <a16:creationId xmlns:a16="http://schemas.microsoft.com/office/drawing/2014/main" id="{43E64DF2-CA52-A67E-C3E9-8C0DECCE27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8" name="Picture 17">
            <a:extLst>
              <a:ext uri="{FF2B5EF4-FFF2-40B4-BE49-F238E27FC236}">
                <a16:creationId xmlns:a16="http://schemas.microsoft.com/office/drawing/2014/main" id="{18016F73-72B9-917D-84C5-6AE8D12176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10" name="TextBox 9">
            <a:extLst>
              <a:ext uri="{FF2B5EF4-FFF2-40B4-BE49-F238E27FC236}">
                <a16:creationId xmlns:a16="http://schemas.microsoft.com/office/drawing/2014/main" id="{64425AE8-C6F6-4043-8B38-1F8CA9A3FEB1}"/>
              </a:ext>
            </a:extLst>
          </p:cNvPr>
          <p:cNvSpPr txBox="1"/>
          <p:nvPr/>
        </p:nvSpPr>
        <p:spPr>
          <a:xfrm>
            <a:off x="299884" y="7086600"/>
            <a:ext cx="11592232"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Luyện viết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câu ứng dụng</a:t>
            </a:r>
            <a:endParaRPr kumimoji="0" lang="en-US" sz="11500" b="1" i="0" u="none" strike="noStrike" kern="0" cap="none" spc="0" normalizeH="0" baseline="0" noProof="0" dirty="0">
              <a:ln>
                <a:noFill/>
              </a:ln>
              <a:solidFill>
                <a:srgbClr val="00B050"/>
              </a:solidFill>
              <a:effectLst>
                <a:glow>
                  <a:srgbClr val="DE673F">
                    <a:alpha val="40000"/>
                  </a:srgbClr>
                </a:glow>
                <a:innerShdw blurRad="63500" dist="50800" dir="13800000">
                  <a:prstClr val="black">
                    <a:alpha val="50000"/>
                  </a:prstClr>
                </a:innerShdw>
              </a:effectLst>
              <a:uLnTx/>
              <a:uFillTx/>
              <a:latin typeface="HP001 5 hàng" panose="020B0603050302020204" pitchFamily="34" charset="0"/>
              <a:cs typeface="Arial"/>
              <a:sym typeface="Arial"/>
            </a:endParaRPr>
          </a:p>
        </p:txBody>
      </p:sp>
      <p:pic>
        <p:nvPicPr>
          <p:cNvPr id="2" name="Picture 1">
            <a:extLst>
              <a:ext uri="{FF2B5EF4-FFF2-40B4-BE49-F238E27FC236}">
                <a16:creationId xmlns:a16="http://schemas.microsoft.com/office/drawing/2014/main" id="{9EEEE695-A626-403E-859B-B19571C22C46}"/>
              </a:ext>
            </a:extLst>
          </p:cNvPr>
          <p:cNvPicPr>
            <a:picLocks noChangeAspect="1"/>
          </p:cNvPicPr>
          <p:nvPr/>
        </p:nvPicPr>
        <p:blipFill>
          <a:blip r:embed="rId7"/>
          <a:stretch>
            <a:fillRect/>
          </a:stretch>
        </p:blipFill>
        <p:spPr>
          <a:xfrm>
            <a:off x="467032" y="-171451"/>
            <a:ext cx="11595597" cy="3901778"/>
          </a:xfrm>
          <a:prstGeom prst="rect">
            <a:avLst/>
          </a:prstGeom>
        </p:spPr>
      </p:pic>
    </p:spTree>
    <p:extLst>
      <p:ext uri="{BB962C8B-B14F-4D97-AF65-F5344CB8AC3E}">
        <p14:creationId xmlns:p14="http://schemas.microsoft.com/office/powerpoint/2010/main" val="3897927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954957" y="221806"/>
            <a:ext cx="9264086" cy="5414211"/>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976764" y="4923487"/>
            <a:ext cx="2064497" cy="1853356"/>
          </a:xfrm>
          <a:prstGeom prst="rect">
            <a:avLst/>
          </a:prstGeom>
        </p:spPr>
      </p:pic>
      <p:pic>
        <p:nvPicPr>
          <p:cNvPr id="2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2162" y="2671317"/>
            <a:ext cx="5704424" cy="4878347"/>
          </a:xfrm>
          <a:prstGeom prst="rect">
            <a:avLst/>
          </a:prstGeom>
        </p:spPr>
      </p:pic>
      <p:pic>
        <p:nvPicPr>
          <p:cNvPr id="18" name="图片 31">
            <a:extLst>
              <a:ext uri="{FF2B5EF4-FFF2-40B4-BE49-F238E27FC236}">
                <a16:creationId xmlns:a16="http://schemas.microsoft.com/office/drawing/2014/main" id="{8F89E76B-457E-FF6E-0D98-A34808A82C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9" name="Picture 18">
            <a:extLst>
              <a:ext uri="{FF2B5EF4-FFF2-40B4-BE49-F238E27FC236}">
                <a16:creationId xmlns:a16="http://schemas.microsoft.com/office/drawing/2014/main" id="{F2510FA2-BEBA-0F24-8DFB-7E98EADBB3A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16" name="TextBox 15">
            <a:extLst>
              <a:ext uri="{FF2B5EF4-FFF2-40B4-BE49-F238E27FC236}">
                <a16:creationId xmlns:a16="http://schemas.microsoft.com/office/drawing/2014/main" id="{6C7FED0D-2154-447E-9176-42718A9366D8}"/>
              </a:ext>
            </a:extLst>
          </p:cNvPr>
          <p:cNvSpPr txBox="1"/>
          <p:nvPr/>
        </p:nvSpPr>
        <p:spPr>
          <a:xfrm>
            <a:off x="2709895" y="823884"/>
            <a:ext cx="6653048" cy="584775"/>
          </a:xfrm>
          <a:prstGeom prst="rect">
            <a:avLst/>
          </a:prstGeom>
          <a:noFill/>
        </p:spPr>
        <p:txBody>
          <a:bodyPr wrap="square">
            <a:spAutoFit/>
          </a:bodyPr>
          <a:lstStyle/>
          <a:p>
            <a:pPr algn="ctr"/>
            <a:r>
              <a:rPr lang="en-US" sz="3200" b="1">
                <a:solidFill>
                  <a:srgbClr val="FF0000"/>
                </a:solidFill>
                <a:latin typeface="UTM Avo" panose="02040603050506020204" pitchFamily="18" charset="0"/>
                <a:ea typeface="Tahoma" panose="020B0604030504040204" pitchFamily="34" charset="0"/>
                <a:cs typeface="Tahoma" panose="020B0604030504040204" pitchFamily="34" charset="0"/>
              </a:rPr>
              <a:t>Đọc câu ứng dụng</a:t>
            </a:r>
          </a:p>
        </p:txBody>
      </p:sp>
      <p:pic>
        <p:nvPicPr>
          <p:cNvPr id="6" name="Picture 5">
            <a:extLst>
              <a:ext uri="{FF2B5EF4-FFF2-40B4-BE49-F238E27FC236}">
                <a16:creationId xmlns:a16="http://schemas.microsoft.com/office/drawing/2014/main" id="{C9519989-FFA2-4163-B807-12DC7E2FD7BC}"/>
              </a:ext>
            </a:extLst>
          </p:cNvPr>
          <p:cNvPicPr>
            <a:picLocks noChangeAspect="1"/>
          </p:cNvPicPr>
          <p:nvPr/>
        </p:nvPicPr>
        <p:blipFill>
          <a:blip r:embed="rId9"/>
          <a:stretch>
            <a:fillRect/>
          </a:stretch>
        </p:blipFill>
        <p:spPr>
          <a:xfrm>
            <a:off x="1037580" y="1727201"/>
            <a:ext cx="9144793" cy="2017951"/>
          </a:xfrm>
          <a:prstGeom prst="rect">
            <a:avLst/>
          </a:prstGeom>
        </p:spPr>
      </p:pic>
      <p:sp>
        <p:nvSpPr>
          <p:cNvPr id="20" name="TextBox 19">
            <a:extLst>
              <a:ext uri="{FF2B5EF4-FFF2-40B4-BE49-F238E27FC236}">
                <a16:creationId xmlns:a16="http://schemas.microsoft.com/office/drawing/2014/main" id="{173EADD6-7874-4B36-AC5E-68804B614916}"/>
              </a:ext>
            </a:extLst>
          </p:cNvPr>
          <p:cNvSpPr txBox="1"/>
          <p:nvPr/>
        </p:nvSpPr>
        <p:spPr>
          <a:xfrm>
            <a:off x="4829767" y="3584735"/>
            <a:ext cx="6653048" cy="523220"/>
          </a:xfrm>
          <a:prstGeom prst="rect">
            <a:avLst/>
          </a:prstGeom>
          <a:noFill/>
        </p:spPr>
        <p:txBody>
          <a:bodyPr wrap="square">
            <a:spAutoFit/>
          </a:bodyPr>
          <a:lstStyle/>
          <a:p>
            <a:pPr algn="ctr"/>
            <a:r>
              <a:rPr lang="en-US" sz="2800" b="1">
                <a:solidFill>
                  <a:sysClr val="windowText" lastClr="000000"/>
                </a:solidFill>
                <a:latin typeface="UTM Avo" panose="02040603050506020204" pitchFamily="18" charset="0"/>
                <a:ea typeface="Tahoma" panose="020B0604030504040204" pitchFamily="34" charset="0"/>
                <a:cs typeface="Tahoma" panose="020B0604030504040204" pitchFamily="34" charset="0"/>
              </a:rPr>
              <a:t>Ca dao</a:t>
            </a:r>
          </a:p>
        </p:txBody>
      </p:sp>
    </p:spTree>
    <p:extLst>
      <p:ext uri="{BB962C8B-B14F-4D97-AF65-F5344CB8AC3E}">
        <p14:creationId xmlns:p14="http://schemas.microsoft.com/office/powerpoint/2010/main" val="19103226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9069747" y="-103772"/>
            <a:ext cx="2725087" cy="2119513"/>
          </a:xfrm>
          <a:prstGeom prst="rect">
            <a:avLst/>
          </a:prstGeom>
        </p:spPr>
      </p:pic>
      <p:sp>
        <p:nvSpPr>
          <p:cNvPr id="4" name="Rectangle 3"/>
          <p:cNvSpPr/>
          <p:nvPr/>
        </p:nvSpPr>
        <p:spPr>
          <a:xfrm>
            <a:off x="942447" y="918292"/>
            <a:ext cx="10281394" cy="4580353"/>
          </a:xfrm>
          <a:prstGeom prst="rect">
            <a:avLst/>
          </a:prstGeom>
          <a:solidFill>
            <a:schemeClr val="bg1"/>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7" name="TextBox 6"/>
          <p:cNvSpPr txBox="1"/>
          <p:nvPr/>
        </p:nvSpPr>
        <p:spPr>
          <a:xfrm>
            <a:off x="3115001" y="2966743"/>
            <a:ext cx="5460507"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noProof="0">
                <a:solidFill>
                  <a:srgbClr val="00642D"/>
                </a:solidFill>
                <a:latin typeface="UTM Avo" panose="02040603050506020204" pitchFamily="18" charset="0"/>
                <a:ea typeface="Tahoma" panose="020B0604030504040204" pitchFamily="34" charset="0"/>
                <a:cs typeface="Tahoma" panose="020B0604030504040204" pitchFamily="34" charset="0"/>
              </a:rPr>
              <a:t>Ý nghĩa</a:t>
            </a:r>
            <a:endParaRPr kumimoji="0" lang="en-US" sz="4400" b="1" i="0" u="none" strike="noStrike" kern="1200" cap="none" spc="0" normalizeH="0" baseline="0" noProof="0" dirty="0">
              <a:ln>
                <a:noFill/>
              </a:ln>
              <a:solidFill>
                <a:srgbClr val="00642D"/>
              </a:solidFill>
              <a:effectLst/>
              <a:uLnTx/>
              <a:uFillTx/>
              <a:latin typeface="UTM Avo" panose="02040603050506020204" pitchFamily="18" charset="0"/>
              <a:ea typeface="Tahoma" panose="020B0604030504040204" pitchFamily="34" charset="0"/>
              <a:cs typeface="Tahoma" panose="020B0604030504040204" pitchFamily="34" charset="0"/>
            </a:endParaRPr>
          </a:p>
        </p:txBody>
      </p:sp>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9829" y="3982174"/>
            <a:ext cx="2213573" cy="3043591"/>
          </a:xfrm>
          <a:prstGeom prst="rect">
            <a:avLst/>
          </a:prstGeom>
        </p:spPr>
      </p:pic>
      <p:sp>
        <p:nvSpPr>
          <p:cNvPr id="8" name="Rectangle 7"/>
          <p:cNvSpPr/>
          <p:nvPr/>
        </p:nvSpPr>
        <p:spPr>
          <a:xfrm>
            <a:off x="1926977" y="3839347"/>
            <a:ext cx="8948076" cy="1431161"/>
          </a:xfrm>
          <a:prstGeom prst="rect">
            <a:avLst/>
          </a:prstGeom>
        </p:spPr>
        <p:txBody>
          <a:bodyPr wrap="square">
            <a:spAutoFit/>
          </a:bodyPr>
          <a:lstStyle/>
          <a:p>
            <a:pPr lvl="0" algn="ctr">
              <a:defRPr/>
            </a:pPr>
            <a:r>
              <a:rPr lang="vi-VN" sz="2900" b="1">
                <a:solidFill>
                  <a:srgbClr val="002060"/>
                </a:solidFill>
                <a:latin typeface="UTM Avo" panose="02040603050506020204" pitchFamily="18" charset="0"/>
                <a:ea typeface="Tahoma" panose="020B0604030504040204" pitchFamily="34" charset="0"/>
                <a:cs typeface="Tahoma" panose="020B0604030504040204" pitchFamily="34" charset="0"/>
              </a:rPr>
              <a:t>Câu ca dao khuyên ta phải biết giữ, bảo vệ ý kiến, quan điểm của mình, không bị lung lay trước những ý kiến, lời nói của người khác.</a:t>
            </a:r>
            <a:endParaRPr kumimoji="0" lang="en-US" sz="2900" b="1"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2CB9EECE-ED6B-4E4B-93FD-2B5A8F2D804A}"/>
              </a:ext>
            </a:extLst>
          </p:cNvPr>
          <p:cNvPicPr>
            <a:picLocks noChangeAspect="1"/>
          </p:cNvPicPr>
          <p:nvPr/>
        </p:nvPicPr>
        <p:blipFill>
          <a:blip r:embed="rId6"/>
          <a:stretch>
            <a:fillRect/>
          </a:stretch>
        </p:blipFill>
        <p:spPr>
          <a:xfrm>
            <a:off x="942447" y="857875"/>
            <a:ext cx="9144793" cy="2017951"/>
          </a:xfrm>
          <a:prstGeom prst="rect">
            <a:avLst/>
          </a:prstGeom>
        </p:spPr>
      </p:pic>
      <p:sp>
        <p:nvSpPr>
          <p:cNvPr id="10" name="TextBox 9">
            <a:extLst>
              <a:ext uri="{FF2B5EF4-FFF2-40B4-BE49-F238E27FC236}">
                <a16:creationId xmlns:a16="http://schemas.microsoft.com/office/drawing/2014/main" id="{6E3397EA-A915-4A8B-9166-3866ADBA0742}"/>
              </a:ext>
            </a:extLst>
          </p:cNvPr>
          <p:cNvSpPr txBox="1"/>
          <p:nvPr/>
        </p:nvSpPr>
        <p:spPr>
          <a:xfrm>
            <a:off x="4734634" y="2715409"/>
            <a:ext cx="6653048" cy="523220"/>
          </a:xfrm>
          <a:prstGeom prst="rect">
            <a:avLst/>
          </a:prstGeom>
          <a:noFill/>
        </p:spPr>
        <p:txBody>
          <a:bodyPr wrap="square">
            <a:spAutoFit/>
          </a:bodyPr>
          <a:lstStyle/>
          <a:p>
            <a:pPr algn="ctr"/>
            <a:r>
              <a:rPr lang="en-US" sz="2800" b="1">
                <a:solidFill>
                  <a:sysClr val="windowText" lastClr="000000"/>
                </a:solidFill>
                <a:latin typeface="UTM Avo" panose="02040603050506020204" pitchFamily="18" charset="0"/>
                <a:ea typeface="Tahoma" panose="020B0604030504040204" pitchFamily="34" charset="0"/>
                <a:cs typeface="Tahoma" panose="020B0604030504040204" pitchFamily="34" charset="0"/>
              </a:rPr>
              <a:t>Ca dao</a:t>
            </a:r>
          </a:p>
        </p:txBody>
      </p:sp>
    </p:spTree>
    <p:extLst>
      <p:ext uri="{BB962C8B-B14F-4D97-AF65-F5344CB8AC3E}">
        <p14:creationId xmlns:p14="http://schemas.microsoft.com/office/powerpoint/2010/main" val="556861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0-#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819D156-04B9-3EC3-7D08-3AE0BC272C02}"/>
              </a:ext>
            </a:extLst>
          </p:cNvPr>
          <p:cNvSpPr/>
          <p:nvPr/>
        </p:nvSpPr>
        <p:spPr>
          <a:xfrm>
            <a:off x="0" y="997526"/>
            <a:ext cx="12192000" cy="507629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66" y="997526"/>
            <a:ext cx="5762934" cy="5860473"/>
          </a:xfrm>
          <a:prstGeom prst="rect">
            <a:avLst/>
          </a:prstGeom>
        </p:spPr>
      </p:pic>
      <p:pic>
        <p:nvPicPr>
          <p:cNvPr id="16" name="Picture 15">
            <a:extLst>
              <a:ext uri="{FF2B5EF4-FFF2-40B4-BE49-F238E27FC236}">
                <a16:creationId xmlns:a16="http://schemas.microsoft.com/office/drawing/2014/main" id="{8CE14FF4-75C9-ACEA-0019-2E6F4160BCDA}"/>
              </a:ext>
            </a:extLst>
          </p:cNvPr>
          <p:cNvPicPr>
            <a:picLocks noChangeAspect="1"/>
          </p:cNvPicPr>
          <p:nvPr/>
        </p:nvPicPr>
        <p:blipFill>
          <a:blip r:embed="rId4"/>
          <a:stretch>
            <a:fillRect/>
          </a:stretch>
        </p:blipFill>
        <p:spPr>
          <a:xfrm>
            <a:off x="3443983" y="976497"/>
            <a:ext cx="8945485" cy="5860473"/>
          </a:xfrm>
          <a:prstGeom prst="rect">
            <a:avLst/>
          </a:prstGeom>
        </p:spPr>
      </p:pic>
      <p:pic>
        <p:nvPicPr>
          <p:cNvPr id="18" name="图片 31">
            <a:extLst>
              <a:ext uri="{FF2B5EF4-FFF2-40B4-BE49-F238E27FC236}">
                <a16:creationId xmlns:a16="http://schemas.microsoft.com/office/drawing/2014/main" id="{D28B16EE-64EA-0AB4-D353-24BF4C4645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9" name="Picture 18">
            <a:extLst>
              <a:ext uri="{FF2B5EF4-FFF2-40B4-BE49-F238E27FC236}">
                <a16:creationId xmlns:a16="http://schemas.microsoft.com/office/drawing/2014/main" id="{EABAA254-0DB6-41E6-250D-5F865EE74A9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Tree>
    <p:extLst>
      <p:ext uri="{BB962C8B-B14F-4D97-AF65-F5344CB8AC3E}">
        <p14:creationId xmlns:p14="http://schemas.microsoft.com/office/powerpoint/2010/main" val="2204441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9069747" y="-103772"/>
            <a:ext cx="2725087" cy="2119513"/>
          </a:xfrm>
          <a:prstGeom prst="rect">
            <a:avLst/>
          </a:prstGeom>
        </p:spPr>
      </p:pic>
      <p:sp>
        <p:nvSpPr>
          <p:cNvPr id="4" name="Rectangle 3"/>
          <p:cNvSpPr/>
          <p:nvPr/>
        </p:nvSpPr>
        <p:spPr>
          <a:xfrm>
            <a:off x="942447" y="268014"/>
            <a:ext cx="10281394" cy="5502165"/>
          </a:xfrm>
          <a:prstGeom prst="rect">
            <a:avLst/>
          </a:prstGeom>
          <a:solidFill>
            <a:schemeClr val="bg1"/>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94769" y="3867846"/>
            <a:ext cx="2213573" cy="3043591"/>
          </a:xfrm>
          <a:prstGeom prst="rect">
            <a:avLst/>
          </a:prstGeom>
        </p:spPr>
      </p:pic>
      <p:pic>
        <p:nvPicPr>
          <p:cNvPr id="2" name="Picture 1">
            <a:extLst>
              <a:ext uri="{FF2B5EF4-FFF2-40B4-BE49-F238E27FC236}">
                <a16:creationId xmlns:a16="http://schemas.microsoft.com/office/drawing/2014/main" id="{7AE69779-76CA-464B-B89F-40AD1F700D67}"/>
              </a:ext>
            </a:extLst>
          </p:cNvPr>
          <p:cNvPicPr>
            <a:picLocks noChangeAspect="1"/>
          </p:cNvPicPr>
          <p:nvPr/>
        </p:nvPicPr>
        <p:blipFill>
          <a:blip r:embed="rId6"/>
          <a:stretch>
            <a:fillRect/>
          </a:stretch>
        </p:blipFill>
        <p:spPr>
          <a:xfrm>
            <a:off x="1266078" y="620761"/>
            <a:ext cx="9511862" cy="3605378"/>
          </a:xfrm>
          <a:prstGeom prst="rect">
            <a:avLst/>
          </a:prstGeom>
        </p:spPr>
      </p:pic>
      <p:sp>
        <p:nvSpPr>
          <p:cNvPr id="11" name="TextBox 10">
            <a:extLst>
              <a:ext uri="{FF2B5EF4-FFF2-40B4-BE49-F238E27FC236}">
                <a16:creationId xmlns:a16="http://schemas.microsoft.com/office/drawing/2014/main" id="{A3AFE111-6BDC-40AF-B378-C3F1A492CF28}"/>
              </a:ext>
            </a:extLst>
          </p:cNvPr>
          <p:cNvSpPr txBox="1"/>
          <p:nvPr/>
        </p:nvSpPr>
        <p:spPr>
          <a:xfrm>
            <a:off x="2180620" y="4909216"/>
            <a:ext cx="8486140" cy="1328023"/>
          </a:xfrm>
          <a:prstGeom prst="roundRect">
            <a:avLst/>
          </a:prstGeom>
          <a:solidFill>
            <a:schemeClr val="accent4">
              <a:lumMod val="20000"/>
              <a:lumOff val="80000"/>
            </a:schemeClr>
          </a:solidFill>
          <a:ln w="28575">
            <a:solidFill>
              <a:srgbClr val="00642D"/>
            </a:solidFill>
            <a:prstDash val="sysDot"/>
          </a:ln>
        </p:spPr>
        <p:txBody>
          <a:bodyPr wrap="square" rtlCol="0">
            <a:spAutoFit/>
          </a:bodyPr>
          <a:lstStyle/>
          <a:p>
            <a:pPr algn="ctr"/>
            <a:r>
              <a:rPr lang="vi-VN" sz="3600" b="1">
                <a:solidFill>
                  <a:sysClr val="windowText" lastClr="000000"/>
                </a:solidFill>
                <a:latin typeface="UTM Avo" panose="02040603050506020204" pitchFamily="18" charset="0"/>
                <a:ea typeface="Tahoma" panose="020B0604030504040204" pitchFamily="34" charset="0"/>
                <a:cs typeface="Tahoma" panose="020B0604030504040204" pitchFamily="34" charset="0"/>
              </a:rPr>
              <a:t>Trong câu ứng dụng trên, chữ nào được viết hoa? Vì sao?</a:t>
            </a:r>
            <a:endParaRPr lang="vi-VN" sz="3600" b="1" dirty="0">
              <a:solidFill>
                <a:sysClr val="windowText" lastClr="000000"/>
              </a:solidFill>
              <a:latin typeface="UTM Avo" panose="02040603050506020204" pitchFamily="18"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7CAB3ACA-C185-4F9F-8EDF-3B0D66662F0A}"/>
              </a:ext>
            </a:extLst>
          </p:cNvPr>
          <p:cNvSpPr txBox="1"/>
          <p:nvPr/>
        </p:nvSpPr>
        <p:spPr>
          <a:xfrm>
            <a:off x="2180620" y="4893679"/>
            <a:ext cx="8486140" cy="1328023"/>
          </a:xfrm>
          <a:prstGeom prst="roundRect">
            <a:avLst/>
          </a:prstGeom>
          <a:solidFill>
            <a:schemeClr val="accent4">
              <a:lumMod val="20000"/>
              <a:lumOff val="80000"/>
            </a:schemeClr>
          </a:solidFill>
          <a:ln w="28575">
            <a:solidFill>
              <a:srgbClr val="00642D"/>
            </a:solidFill>
            <a:prstDash val="sysDot"/>
          </a:ln>
        </p:spPr>
        <p:txBody>
          <a:bodyPr wrap="square" rtlCol="0">
            <a:spAutoFit/>
          </a:bodyPr>
          <a:lstStyle/>
          <a:p>
            <a:pPr lvl="0" algn="ctr"/>
            <a:r>
              <a:rPr lang="en-US" sz="3600" b="1">
                <a:solidFill>
                  <a:srgbClr val="C00000"/>
                </a:solidFill>
                <a:latin typeface="HP001 5 hàng" panose="020B0603050302020204" pitchFamily="34" charset="0"/>
              </a:rPr>
              <a:t>V</a:t>
            </a:r>
            <a:r>
              <a:rPr lang="el-GR" sz="3600" b="1">
                <a:solidFill>
                  <a:srgbClr val="C00000"/>
                </a:solidFill>
                <a:latin typeface="HP001 5 hàng" panose="020B0603050302020204" pitchFamily="34" charset="0"/>
              </a:rPr>
              <a:t>Η</a:t>
            </a:r>
            <a:r>
              <a:rPr lang="en-US" sz="3600" b="1">
                <a:solidFill>
                  <a:srgbClr val="C00000"/>
                </a:solidFill>
                <a:latin typeface="HP001 5 hàng" panose="020B0603050302020204" pitchFamily="34" charset="0"/>
              </a:rPr>
              <a:t>Ğt h</a:t>
            </a:r>
            <a:r>
              <a:rPr lang="el-GR" sz="3600" b="1">
                <a:solidFill>
                  <a:srgbClr val="C00000"/>
                </a:solidFill>
                <a:latin typeface="HP001 5 hàng" panose="020B0603050302020204" pitchFamily="34" charset="0"/>
              </a:rPr>
              <a:t>Ξ </a:t>
            </a:r>
            <a:r>
              <a:rPr lang="en-US" sz="3600" b="1">
                <a:solidFill>
                  <a:srgbClr val="C00000"/>
                </a:solidFill>
                <a:latin typeface="HP001 5 hàng" panose="020B0603050302020204" pitchFamily="34" charset="0"/>
              </a:rPr>
              <a:t>các c</a:t>
            </a:r>
            <a:r>
              <a:rPr lang="el-GR" sz="3600" b="1">
                <a:solidFill>
                  <a:srgbClr val="C00000"/>
                </a:solidFill>
                <a:latin typeface="HP001 5 hàng" panose="020B0603050302020204" pitchFamily="34" charset="0"/>
              </a:rPr>
              <a:t>Ϊ ε</a:t>
            </a:r>
            <a:r>
              <a:rPr lang="en-US" sz="3600" b="1">
                <a:solidFill>
                  <a:srgbClr val="C00000"/>
                </a:solidFill>
                <a:latin typeface="HP001 5 hàng" panose="020B0603050302020204" pitchFamily="34" charset="0"/>
              </a:rPr>
              <a:t>ữ D (Dù), L (Lòng) </a:t>
            </a:r>
            <a:r>
              <a:rPr lang="el-GR" sz="3600" b="1">
                <a:solidFill>
                  <a:srgbClr val="C00000"/>
                </a:solidFill>
                <a:latin typeface="HP001 5 hàng" panose="020B0603050302020204" pitchFamily="34" charset="0"/>
              </a:rPr>
              <a:t>ν</a:t>
            </a:r>
            <a:r>
              <a:rPr lang="en-US" sz="3600" b="1">
                <a:solidFill>
                  <a:srgbClr val="C00000"/>
                </a:solidFill>
                <a:latin typeface="HP001 5 hàng" panose="020B0603050302020204" pitchFamily="34" charset="0"/>
              </a:rPr>
              <a:t>Ű </a:t>
            </a:r>
            <a:r>
              <a:rPr lang="el-GR" sz="3600" b="1">
                <a:solidFill>
                  <a:srgbClr val="C00000"/>
                </a:solidFill>
                <a:latin typeface="HP001 5 hàng" panose="020B0603050302020204" pitchFamily="34" charset="0"/>
              </a:rPr>
              <a:t>ε</a:t>
            </a:r>
            <a:r>
              <a:rPr lang="en-US" sz="3600" b="1">
                <a:solidFill>
                  <a:srgbClr val="C00000"/>
                </a:solidFill>
                <a:latin typeface="HP001 5 hàng" panose="020B0603050302020204" pitchFamily="34" charset="0"/>
              </a:rPr>
              <a:t>úng đứng ở đầu câu.</a:t>
            </a:r>
          </a:p>
        </p:txBody>
      </p:sp>
      <p:sp>
        <p:nvSpPr>
          <p:cNvPr id="14" name="TextBox 13">
            <a:extLst>
              <a:ext uri="{FF2B5EF4-FFF2-40B4-BE49-F238E27FC236}">
                <a16:creationId xmlns:a16="http://schemas.microsoft.com/office/drawing/2014/main" id="{7196A868-8025-4574-AED6-C7359F2EAAEE}"/>
              </a:ext>
            </a:extLst>
          </p:cNvPr>
          <p:cNvSpPr txBox="1"/>
          <p:nvPr/>
        </p:nvSpPr>
        <p:spPr>
          <a:xfrm>
            <a:off x="2180620" y="4878142"/>
            <a:ext cx="8486140" cy="1328023"/>
          </a:xfrm>
          <a:prstGeom prst="roundRect">
            <a:avLst/>
          </a:prstGeom>
          <a:solidFill>
            <a:schemeClr val="accent4">
              <a:lumMod val="20000"/>
              <a:lumOff val="80000"/>
            </a:schemeClr>
          </a:solidFill>
          <a:ln w="28575">
            <a:solidFill>
              <a:srgbClr val="00642D"/>
            </a:solidFill>
            <a:prstDash val="sysDot"/>
          </a:ln>
        </p:spPr>
        <p:txBody>
          <a:bodyPr wrap="square" rtlCol="0">
            <a:spAutoFit/>
          </a:bodyPr>
          <a:lstStyle/>
          <a:p>
            <a:pPr lvl="0" algn="ctr"/>
            <a:r>
              <a:rPr lang="en-US" sz="3600" b="1">
                <a:solidFill>
                  <a:sysClr val="windowText" lastClr="000000"/>
                </a:solidFill>
                <a:latin typeface="HP001 5 hàng" panose="020B0603050302020204" pitchFamily="34" charset="0"/>
              </a:rPr>
              <a:t>Em hãy quan sát và nêu độ cao của các con chữ trong câu.</a:t>
            </a:r>
          </a:p>
        </p:txBody>
      </p:sp>
      <p:sp>
        <p:nvSpPr>
          <p:cNvPr id="16" name="TextBox 15">
            <a:extLst>
              <a:ext uri="{FF2B5EF4-FFF2-40B4-BE49-F238E27FC236}">
                <a16:creationId xmlns:a16="http://schemas.microsoft.com/office/drawing/2014/main" id="{95E08A6F-FA47-406D-9BFC-0D2765A728CE}"/>
              </a:ext>
            </a:extLst>
          </p:cNvPr>
          <p:cNvSpPr txBox="1"/>
          <p:nvPr/>
        </p:nvSpPr>
        <p:spPr>
          <a:xfrm>
            <a:off x="2155302" y="4901447"/>
            <a:ext cx="8486140" cy="1328023"/>
          </a:xfrm>
          <a:prstGeom prst="roundRect">
            <a:avLst/>
          </a:prstGeom>
          <a:solidFill>
            <a:schemeClr val="accent4">
              <a:lumMod val="20000"/>
              <a:lumOff val="80000"/>
            </a:schemeClr>
          </a:solidFill>
          <a:ln w="28575">
            <a:solidFill>
              <a:srgbClr val="00642D"/>
            </a:solidFill>
            <a:prstDash val="sysDot"/>
          </a:ln>
        </p:spPr>
        <p:txBody>
          <a:bodyPr wrap="square" rtlCol="0">
            <a:spAutoFit/>
          </a:bodyPr>
          <a:lstStyle/>
          <a:p>
            <a:pPr lvl="0" algn="ctr"/>
            <a:r>
              <a:rPr lang="vi-VN" sz="3600" b="1">
                <a:solidFill>
                  <a:sysClr val="windowText" lastClr="000000"/>
                </a:solidFill>
                <a:latin typeface="HP001 5 hàng" panose="020B0603050302020204" pitchFamily="34" charset="0"/>
              </a:rPr>
              <a:t>Khoảng cách giữa các chữ ghi tiếng trong câu như thế nào?</a:t>
            </a:r>
          </a:p>
        </p:txBody>
      </p:sp>
      <p:sp>
        <p:nvSpPr>
          <p:cNvPr id="17" name="Oval 16">
            <a:extLst>
              <a:ext uri="{FF2B5EF4-FFF2-40B4-BE49-F238E27FC236}">
                <a16:creationId xmlns:a16="http://schemas.microsoft.com/office/drawing/2014/main" id="{7FDF53E4-9EBE-4C6A-9DD5-F40942F90695}"/>
              </a:ext>
            </a:extLst>
          </p:cNvPr>
          <p:cNvSpPr/>
          <p:nvPr/>
        </p:nvSpPr>
        <p:spPr>
          <a:xfrm>
            <a:off x="3021355" y="1752298"/>
            <a:ext cx="152399" cy="190800"/>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F77514E-D757-4BBE-9382-660F359B45B1}"/>
              </a:ext>
            </a:extLst>
          </p:cNvPr>
          <p:cNvSpPr txBox="1"/>
          <p:nvPr/>
        </p:nvSpPr>
        <p:spPr>
          <a:xfrm>
            <a:off x="2129984" y="4885910"/>
            <a:ext cx="8486140" cy="1328023"/>
          </a:xfrm>
          <a:prstGeom prst="roundRect">
            <a:avLst/>
          </a:prstGeom>
          <a:solidFill>
            <a:schemeClr val="accent4">
              <a:lumMod val="20000"/>
              <a:lumOff val="80000"/>
            </a:schemeClr>
          </a:solidFill>
          <a:ln w="28575">
            <a:solidFill>
              <a:srgbClr val="00642D"/>
            </a:solidFill>
            <a:prstDash val="sysDot"/>
          </a:ln>
        </p:spPr>
        <p:txBody>
          <a:bodyPr wrap="square" rtlCol="0">
            <a:spAutoFit/>
          </a:bodyPr>
          <a:lstStyle/>
          <a:p>
            <a:pPr lvl="0" algn="ctr"/>
            <a:r>
              <a:rPr lang="en-US" sz="3600" b="1">
                <a:solidFill>
                  <a:sysClr val="windowText" lastClr="000000"/>
                </a:solidFill>
                <a:latin typeface="HP001 5 hàng" panose="020B0603050302020204" pitchFamily="34" charset="0"/>
              </a:rPr>
              <a:t>Khoảng cá</a:t>
            </a:r>
            <a:r>
              <a:rPr lang="el-GR" sz="3600" b="1">
                <a:solidFill>
                  <a:sysClr val="windowText" lastClr="000000"/>
                </a:solidFill>
                <a:latin typeface="HP001 5 hàng" panose="020B0603050302020204" pitchFamily="34" charset="0"/>
              </a:rPr>
              <a:t>ε </a:t>
            </a:r>
            <a:r>
              <a:rPr lang="en-US" sz="3600" b="1">
                <a:solidFill>
                  <a:sysClr val="windowText" lastClr="000000"/>
                </a:solidFill>
                <a:latin typeface="HP001 5 hàng" panose="020B0603050302020204" pitchFamily="34" charset="0"/>
              </a:rPr>
              <a:t>giữa các </a:t>
            </a:r>
            <a:r>
              <a:rPr lang="el-GR" sz="3600" b="1">
                <a:solidFill>
                  <a:sysClr val="windowText" lastClr="000000"/>
                </a:solidFill>
                <a:latin typeface="HP001 5 hàng" panose="020B0603050302020204" pitchFamily="34" charset="0"/>
              </a:rPr>
              <a:t>ε</a:t>
            </a:r>
            <a:r>
              <a:rPr lang="en-US" sz="3600" b="1">
                <a:solidFill>
                  <a:sysClr val="windowText" lastClr="000000"/>
                </a:solidFill>
                <a:latin typeface="HP001 5 hàng" panose="020B0603050302020204" pitchFamily="34" charset="0"/>
              </a:rPr>
              <a:t>ữ </a:t>
            </a:r>
            <a:r>
              <a:rPr lang="el-GR" sz="3600" b="1">
                <a:solidFill>
                  <a:sysClr val="windowText" lastClr="000000"/>
                </a:solidFill>
                <a:latin typeface="HP001 5 hàng" panose="020B0603050302020204" pitchFamily="34" charset="0"/>
              </a:rPr>
              <a:t>θ</a:t>
            </a:r>
            <a:r>
              <a:rPr lang="en-US" sz="3600" b="1">
                <a:solidFill>
                  <a:sysClr val="windowText" lastClr="000000"/>
                </a:solidFill>
                <a:latin typeface="HP001 5 hàng" panose="020B0603050302020204" pitchFamily="34" charset="0"/>
              </a:rPr>
              <a:t>i Ǉ</a:t>
            </a:r>
            <a:r>
              <a:rPr lang="el-GR" sz="3600" b="1">
                <a:solidFill>
                  <a:sysClr val="windowText" lastClr="000000"/>
                </a:solidFill>
                <a:latin typeface="HP001 5 hàng" panose="020B0603050302020204" pitchFamily="34" charset="0"/>
              </a:rPr>
              <a:t>Η</a:t>
            </a:r>
            <a:r>
              <a:rPr lang="en-US" sz="3600" b="1">
                <a:solidFill>
                  <a:sysClr val="windowText" lastClr="000000"/>
                </a:solidFill>
                <a:latin typeface="HP001 5 hàng" panose="020B0603050302020204" pitchFamily="34" charset="0"/>
              </a:rPr>
              <a:t>Ğng Ǉr</a:t>
            </a:r>
            <a:r>
              <a:rPr lang="el-GR" sz="3600" b="1">
                <a:solidFill>
                  <a:sysClr val="windowText" lastClr="000000"/>
                </a:solidFill>
                <a:latin typeface="HP001 5 hàng" panose="020B0603050302020204" pitchFamily="34" charset="0"/>
              </a:rPr>
              <a:t>Ϊ</a:t>
            </a:r>
            <a:r>
              <a:rPr lang="en-US" sz="3600" b="1">
                <a:solidFill>
                  <a:sysClr val="windowText" lastClr="000000"/>
                </a:solidFill>
                <a:latin typeface="HP001 5 hàng" panose="020B0603050302020204" pitchFamily="34" charset="0"/>
              </a:rPr>
              <a:t>g câu bằng 1 c</a:t>
            </a:r>
            <a:r>
              <a:rPr lang="el-GR" sz="3600" b="1">
                <a:solidFill>
                  <a:sysClr val="windowText" lastClr="000000"/>
                </a:solidFill>
                <a:latin typeface="HP001 5 hàng" panose="020B0603050302020204" pitchFamily="34" charset="0"/>
              </a:rPr>
              <a:t>Ϊ ε</a:t>
            </a:r>
            <a:r>
              <a:rPr lang="en-US" sz="3600" b="1">
                <a:solidFill>
                  <a:sysClr val="windowText" lastClr="000000"/>
                </a:solidFill>
                <a:latin typeface="HP001 5 hàng" panose="020B0603050302020204" pitchFamily="34" charset="0"/>
              </a:rPr>
              <a:t>ữ o.</a:t>
            </a:r>
          </a:p>
        </p:txBody>
      </p:sp>
      <p:sp>
        <p:nvSpPr>
          <p:cNvPr id="19" name="TextBox 18">
            <a:extLst>
              <a:ext uri="{FF2B5EF4-FFF2-40B4-BE49-F238E27FC236}">
                <a16:creationId xmlns:a16="http://schemas.microsoft.com/office/drawing/2014/main" id="{BE5EA69B-E81D-4745-A96C-DEA587D0D71F}"/>
              </a:ext>
            </a:extLst>
          </p:cNvPr>
          <p:cNvSpPr txBox="1"/>
          <p:nvPr/>
        </p:nvSpPr>
        <p:spPr>
          <a:xfrm>
            <a:off x="2160528" y="4868517"/>
            <a:ext cx="8486140" cy="1328023"/>
          </a:xfrm>
          <a:prstGeom prst="roundRect">
            <a:avLst/>
          </a:prstGeom>
          <a:solidFill>
            <a:schemeClr val="accent4">
              <a:lumMod val="20000"/>
              <a:lumOff val="80000"/>
            </a:schemeClr>
          </a:solidFill>
          <a:ln w="28575">
            <a:solidFill>
              <a:srgbClr val="00642D"/>
            </a:solidFill>
            <a:prstDash val="sysDot"/>
          </a:ln>
        </p:spPr>
        <p:txBody>
          <a:bodyPr wrap="square" rtlCol="0">
            <a:spAutoFit/>
          </a:bodyPr>
          <a:lstStyle/>
          <a:p>
            <a:pPr lvl="0" algn="ctr"/>
            <a:r>
              <a:rPr lang="vi-VN" sz="3600" b="1">
                <a:solidFill>
                  <a:sysClr val="windowText" lastClr="000000"/>
                </a:solidFill>
                <a:latin typeface="HP001 5 hàng" panose="020B0603050302020204" pitchFamily="34" charset="0"/>
              </a:rPr>
              <a:t>Các dấu thanh được đặt ở những vị trí nào?</a:t>
            </a:r>
          </a:p>
        </p:txBody>
      </p:sp>
      <p:sp>
        <p:nvSpPr>
          <p:cNvPr id="20" name="Oval 19">
            <a:extLst>
              <a:ext uri="{FF2B5EF4-FFF2-40B4-BE49-F238E27FC236}">
                <a16:creationId xmlns:a16="http://schemas.microsoft.com/office/drawing/2014/main" id="{AD1A790E-4D82-4DDF-8FD1-B6F04BE9BA24}"/>
              </a:ext>
            </a:extLst>
          </p:cNvPr>
          <p:cNvSpPr/>
          <p:nvPr/>
        </p:nvSpPr>
        <p:spPr>
          <a:xfrm>
            <a:off x="2767574" y="1561498"/>
            <a:ext cx="152399" cy="1908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AE37E9C-E8D3-407D-A2EE-8ED15B13F4C5}"/>
              </a:ext>
            </a:extLst>
          </p:cNvPr>
          <p:cNvSpPr/>
          <p:nvPr/>
        </p:nvSpPr>
        <p:spPr>
          <a:xfrm>
            <a:off x="4167320" y="1557058"/>
            <a:ext cx="152399" cy="1908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9B7D57C-65CA-491E-9B69-A03EFF39B323}"/>
              </a:ext>
            </a:extLst>
          </p:cNvPr>
          <p:cNvSpPr/>
          <p:nvPr/>
        </p:nvSpPr>
        <p:spPr>
          <a:xfrm>
            <a:off x="5380735" y="1582466"/>
            <a:ext cx="152399" cy="1908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EC011ED-1082-461A-873F-C458B3498E18}"/>
              </a:ext>
            </a:extLst>
          </p:cNvPr>
          <p:cNvSpPr/>
          <p:nvPr/>
        </p:nvSpPr>
        <p:spPr>
          <a:xfrm>
            <a:off x="6220655" y="1557058"/>
            <a:ext cx="152399" cy="1908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62E0FEC-EA27-4A97-93A8-46631374D0C4}"/>
              </a:ext>
            </a:extLst>
          </p:cNvPr>
          <p:cNvSpPr/>
          <p:nvPr/>
        </p:nvSpPr>
        <p:spPr>
          <a:xfrm>
            <a:off x="2053784" y="2464624"/>
            <a:ext cx="152399" cy="1908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DFF4DBA-18EA-43AB-95F4-623BE783B291}"/>
              </a:ext>
            </a:extLst>
          </p:cNvPr>
          <p:cNvSpPr/>
          <p:nvPr/>
        </p:nvSpPr>
        <p:spPr>
          <a:xfrm>
            <a:off x="3835287" y="2423450"/>
            <a:ext cx="152399" cy="1908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7DB7D13-2B24-4459-8145-5BF7DE6741FB}"/>
              </a:ext>
            </a:extLst>
          </p:cNvPr>
          <p:cNvSpPr/>
          <p:nvPr/>
        </p:nvSpPr>
        <p:spPr>
          <a:xfrm>
            <a:off x="4905786" y="2527781"/>
            <a:ext cx="152399" cy="1908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20F7477-2389-4288-B6D5-908EAB747341}"/>
              </a:ext>
            </a:extLst>
          </p:cNvPr>
          <p:cNvSpPr/>
          <p:nvPr/>
        </p:nvSpPr>
        <p:spPr>
          <a:xfrm>
            <a:off x="7474995" y="2413299"/>
            <a:ext cx="152399" cy="1908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3057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26" presetClass="emph" presetSubtype="0" repeatCount="5000" fill="hold" grpId="1" nodeType="withEffect">
                                  <p:stCondLst>
                                    <p:cond delay="0"/>
                                  </p:stCondLst>
                                  <p:childTnLst>
                                    <p:animEffect transition="out" filter="fade">
                                      <p:cBhvr>
                                        <p:cTn id="28" dur="500" tmFilter="0, 0; .2, .5; .8, .5; 1, 0"/>
                                        <p:tgtEl>
                                          <p:spTgt spid="17"/>
                                        </p:tgtEl>
                                      </p:cBhvr>
                                    </p:animEffect>
                                    <p:animScale>
                                      <p:cBhvr>
                                        <p:cTn id="29" dur="250" autoRev="1" fill="hold"/>
                                        <p:tgtEl>
                                          <p:spTgt spid="17"/>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par>
                                <p:cTn id="40" presetID="53" presetClass="exit" presetSubtype="32" fill="hold" grpId="2" nodeType="withEffect">
                                  <p:stCondLst>
                                    <p:cond delay="0"/>
                                  </p:stCondLst>
                                  <p:childTnLst>
                                    <p:anim calcmode="lin" valueType="num">
                                      <p:cBhvr>
                                        <p:cTn id="41" dur="500"/>
                                        <p:tgtEl>
                                          <p:spTgt spid="17"/>
                                        </p:tgtEl>
                                        <p:attrNameLst>
                                          <p:attrName>ppt_w</p:attrName>
                                        </p:attrNameLst>
                                      </p:cBhvr>
                                      <p:tavLst>
                                        <p:tav tm="0">
                                          <p:val>
                                            <p:strVal val="ppt_w"/>
                                          </p:val>
                                        </p:tav>
                                        <p:tav tm="100000">
                                          <p:val>
                                            <p:fltVal val="0"/>
                                          </p:val>
                                        </p:tav>
                                      </p:tavLst>
                                    </p:anim>
                                    <p:anim calcmode="lin" valueType="num">
                                      <p:cBhvr>
                                        <p:cTn id="42" dur="500"/>
                                        <p:tgtEl>
                                          <p:spTgt spid="17"/>
                                        </p:tgtEl>
                                        <p:attrNameLst>
                                          <p:attrName>ppt_h</p:attrName>
                                        </p:attrNameLst>
                                      </p:cBhvr>
                                      <p:tavLst>
                                        <p:tav tm="0">
                                          <p:val>
                                            <p:strVal val="ppt_h"/>
                                          </p:val>
                                        </p:tav>
                                        <p:tav tm="100000">
                                          <p:val>
                                            <p:fltVal val="0"/>
                                          </p:val>
                                        </p:tav>
                                      </p:tavLst>
                                    </p:anim>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barn(inVertical)">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arn(inVertical)">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barn(inVertical)">
                                      <p:cBhvr>
                                        <p:cTn id="74" dur="5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barn(inVertical)">
                                      <p:cBhvr>
                                        <p:cTn id="79" dur="500"/>
                                        <p:tgtEl>
                                          <p:spTgt spid="26"/>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barn(inVertical)">
                                      <p:cBhvr>
                                        <p:cTn id="8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6" grpId="0" animBg="1"/>
      <p:bldP spid="17" grpId="0" animBg="1"/>
      <p:bldP spid="17" grpId="1" animBg="1"/>
      <p:bldP spid="17" grpId="2"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9069747" y="-103772"/>
            <a:ext cx="2725087" cy="2119513"/>
          </a:xfrm>
          <a:prstGeom prst="rect">
            <a:avLst/>
          </a:prstGeom>
        </p:spPr>
      </p:pic>
      <p:sp>
        <p:nvSpPr>
          <p:cNvPr id="4" name="Rectangle 3"/>
          <p:cNvSpPr/>
          <p:nvPr/>
        </p:nvSpPr>
        <p:spPr>
          <a:xfrm>
            <a:off x="942447" y="268014"/>
            <a:ext cx="10281394" cy="5502165"/>
          </a:xfrm>
          <a:prstGeom prst="rect">
            <a:avLst/>
          </a:prstGeom>
          <a:solidFill>
            <a:schemeClr val="bg1"/>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94769" y="3867846"/>
            <a:ext cx="2213573" cy="3043591"/>
          </a:xfrm>
          <a:prstGeom prst="rect">
            <a:avLst/>
          </a:prstGeom>
        </p:spPr>
      </p:pic>
      <p:pic>
        <p:nvPicPr>
          <p:cNvPr id="2" name="Picture 1">
            <a:extLst>
              <a:ext uri="{FF2B5EF4-FFF2-40B4-BE49-F238E27FC236}">
                <a16:creationId xmlns:a16="http://schemas.microsoft.com/office/drawing/2014/main" id="{7AE69779-76CA-464B-B89F-40AD1F700D67}"/>
              </a:ext>
            </a:extLst>
          </p:cNvPr>
          <p:cNvPicPr>
            <a:picLocks noChangeAspect="1"/>
          </p:cNvPicPr>
          <p:nvPr/>
        </p:nvPicPr>
        <p:blipFill>
          <a:blip r:embed="rId6"/>
          <a:stretch>
            <a:fillRect/>
          </a:stretch>
        </p:blipFill>
        <p:spPr>
          <a:xfrm>
            <a:off x="1327213" y="264198"/>
            <a:ext cx="9511862" cy="3605378"/>
          </a:xfrm>
          <a:prstGeom prst="rect">
            <a:avLst/>
          </a:prstGeom>
        </p:spPr>
      </p:pic>
      <p:pic>
        <p:nvPicPr>
          <p:cNvPr id="28" name="Picture 27" descr="A picture containing shape&#10;&#10;Description automatically generated">
            <a:extLst>
              <a:ext uri="{FF2B5EF4-FFF2-40B4-BE49-F238E27FC236}">
                <a16:creationId xmlns:a16="http://schemas.microsoft.com/office/drawing/2014/main" id="{31A3B892-014C-4308-9AEB-430314ABE5DB}"/>
              </a:ext>
            </a:extLst>
          </p:cNvPr>
          <p:cNvPicPr>
            <a:picLocks noChangeAspect="1"/>
          </p:cNvPicPr>
          <p:nvPr/>
        </p:nvPicPr>
        <p:blipFill rotWithShape="1">
          <a:blip r:embed="rId7">
            <a:extLst>
              <a:ext uri="{28A0092B-C50C-407E-A947-70E740481C1C}">
                <a14:useLocalDpi xmlns:a14="http://schemas.microsoft.com/office/drawing/2010/main" val="0"/>
              </a:ext>
            </a:extLst>
          </a:blip>
          <a:srcRect l="1429" t="16629" r="1429" b="16629"/>
          <a:stretch/>
        </p:blipFill>
        <p:spPr>
          <a:xfrm>
            <a:off x="2961749" y="2879437"/>
            <a:ext cx="5868382" cy="4032000"/>
          </a:xfrm>
          <a:prstGeom prst="rect">
            <a:avLst/>
          </a:prstGeom>
        </p:spPr>
      </p:pic>
      <p:sp>
        <p:nvSpPr>
          <p:cNvPr id="29" name="TextBox 28">
            <a:extLst>
              <a:ext uri="{FF2B5EF4-FFF2-40B4-BE49-F238E27FC236}">
                <a16:creationId xmlns:a16="http://schemas.microsoft.com/office/drawing/2014/main" id="{90C63144-35FD-4868-8CA5-02FACFF60A16}"/>
              </a:ext>
            </a:extLst>
          </p:cNvPr>
          <p:cNvSpPr txBox="1"/>
          <p:nvPr/>
        </p:nvSpPr>
        <p:spPr>
          <a:xfrm>
            <a:off x="2919793" y="443728"/>
            <a:ext cx="5328557" cy="707886"/>
          </a:xfrm>
          <a:prstGeom prst="rect">
            <a:avLst/>
          </a:prstGeom>
          <a:noFill/>
        </p:spPr>
        <p:txBody>
          <a:bodyPr wrap="square" rtlCol="0">
            <a:spAutoFit/>
          </a:bodyPr>
          <a:lstStyle/>
          <a:p>
            <a:pPr algn="ctr"/>
            <a:r>
              <a:rPr lang="en-US" sz="4000">
                <a:solidFill>
                  <a:sysClr val="windowText" lastClr="000000"/>
                </a:solidFill>
                <a:effectLst>
                  <a:glow rad="127000">
                    <a:schemeClr val="bg1"/>
                  </a:glow>
                </a:effectLst>
                <a:latin typeface="LNTH-Dinomiko" panose="02000500000000000000" pitchFamily="2" charset="0"/>
              </a:rPr>
              <a:t>LUYỆN VIẾT BẢNG CON</a:t>
            </a:r>
          </a:p>
        </p:txBody>
      </p:sp>
      <p:sp>
        <p:nvSpPr>
          <p:cNvPr id="31" name="TextBox 30">
            <a:extLst>
              <a:ext uri="{FF2B5EF4-FFF2-40B4-BE49-F238E27FC236}">
                <a16:creationId xmlns:a16="http://schemas.microsoft.com/office/drawing/2014/main" id="{C2BD4632-7353-4F43-9CD6-11949F7E9E81}"/>
              </a:ext>
            </a:extLst>
          </p:cNvPr>
          <p:cNvSpPr txBox="1"/>
          <p:nvPr/>
        </p:nvSpPr>
        <p:spPr>
          <a:xfrm>
            <a:off x="2840962" y="3474394"/>
            <a:ext cx="5328557" cy="1107996"/>
          </a:xfrm>
          <a:prstGeom prst="rect">
            <a:avLst/>
          </a:prstGeom>
          <a:noFill/>
        </p:spPr>
        <p:txBody>
          <a:bodyPr wrap="square" rtlCol="0">
            <a:spAutoFit/>
          </a:bodyPr>
          <a:lstStyle/>
          <a:p>
            <a:pPr algn="ctr"/>
            <a:r>
              <a:rPr lang="en-US" sz="6600" b="1">
                <a:solidFill>
                  <a:sysClr val="windowText" lastClr="000000"/>
                </a:solidFill>
                <a:effectLst>
                  <a:glow rad="127000">
                    <a:schemeClr val="bg1"/>
                  </a:glow>
                </a:effectLst>
                <a:latin typeface="HP001" panose="020B0603050302020204" pitchFamily="34" charset="0"/>
                <a:ea typeface="HP001" panose="020B0603050302020204" pitchFamily="34" charset="0"/>
              </a:rPr>
              <a:t>Dù</a:t>
            </a:r>
          </a:p>
        </p:txBody>
      </p:sp>
      <p:sp>
        <p:nvSpPr>
          <p:cNvPr id="32" name="TextBox 31">
            <a:extLst>
              <a:ext uri="{FF2B5EF4-FFF2-40B4-BE49-F238E27FC236}">
                <a16:creationId xmlns:a16="http://schemas.microsoft.com/office/drawing/2014/main" id="{596F85EE-540D-4D4A-98AD-DE52A5DFD013}"/>
              </a:ext>
            </a:extLst>
          </p:cNvPr>
          <p:cNvSpPr txBox="1"/>
          <p:nvPr/>
        </p:nvSpPr>
        <p:spPr>
          <a:xfrm>
            <a:off x="3231661" y="4929926"/>
            <a:ext cx="5328557" cy="1107996"/>
          </a:xfrm>
          <a:prstGeom prst="rect">
            <a:avLst/>
          </a:prstGeom>
          <a:noFill/>
        </p:spPr>
        <p:txBody>
          <a:bodyPr wrap="square" rtlCol="0">
            <a:spAutoFit/>
          </a:bodyPr>
          <a:lstStyle/>
          <a:p>
            <a:pPr algn="ctr"/>
            <a:r>
              <a:rPr lang="en-US" sz="6600" b="1">
                <a:solidFill>
                  <a:sysClr val="windowText" lastClr="000000"/>
                </a:solidFill>
                <a:effectLst>
                  <a:glow rad="127000">
                    <a:schemeClr val="bg1"/>
                  </a:glow>
                </a:effectLst>
                <a:latin typeface="HP001" panose="020B0603050302020204" pitchFamily="34" charset="0"/>
                <a:ea typeface="HP001" panose="020B0603050302020204" pitchFamily="34" charset="0"/>
              </a:rPr>
              <a:t>Lòng</a:t>
            </a:r>
          </a:p>
        </p:txBody>
      </p:sp>
    </p:spTree>
    <p:extLst>
      <p:ext uri="{BB962C8B-B14F-4D97-AF65-F5344CB8AC3E}">
        <p14:creationId xmlns:p14="http://schemas.microsoft.com/office/powerpoint/2010/main" val="575497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up)">
                                      <p:cBhvr>
                                        <p:cTn id="13" dur="500"/>
                                        <p:tgtEl>
                                          <p:spTgt spid="28"/>
                                        </p:tgtEl>
                                      </p:cBhvr>
                                    </p:animEffect>
                                  </p:childTnLst>
                                </p:cTn>
                              </p:par>
                            </p:childTnLst>
                          </p:cTn>
                        </p:par>
                        <p:par>
                          <p:cTn id="14" fill="hold">
                            <p:stCondLst>
                              <p:cond delay="500"/>
                            </p:stCondLst>
                            <p:childTnLst>
                              <p:par>
                                <p:cTn id="15" presetID="12" presetClass="entr" presetSubtype="8"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p:tgtEl>
                                          <p:spTgt spid="31"/>
                                        </p:tgtEl>
                                        <p:attrNameLst>
                                          <p:attrName>ppt_x</p:attrName>
                                        </p:attrNameLst>
                                      </p:cBhvr>
                                      <p:tavLst>
                                        <p:tav tm="0">
                                          <p:val>
                                            <p:strVal val="#ppt_x-#ppt_w*1.125000"/>
                                          </p:val>
                                        </p:tav>
                                        <p:tav tm="100000">
                                          <p:val>
                                            <p:strVal val="#ppt_x"/>
                                          </p:val>
                                        </p:tav>
                                      </p:tavLst>
                                    </p:anim>
                                    <p:animEffect transition="in" filter="wipe(right)">
                                      <p:cBhvr>
                                        <p:cTn id="18" dur="500"/>
                                        <p:tgtEl>
                                          <p:spTgt spid="31"/>
                                        </p:tgtEl>
                                      </p:cBhvr>
                                    </p:animEffect>
                                  </p:childTnLst>
                                </p:cTn>
                              </p:par>
                            </p:childTnLst>
                          </p:cTn>
                        </p:par>
                        <p:par>
                          <p:cTn id="19" fill="hold">
                            <p:stCondLst>
                              <p:cond delay="1000"/>
                            </p:stCondLst>
                            <p:childTnLst>
                              <p:par>
                                <p:cTn id="20" presetID="12" presetClass="entr" presetSubtype="8" fill="hold" grpId="0" nodeType="after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p:tgtEl>
                                          <p:spTgt spid="32"/>
                                        </p:tgtEl>
                                        <p:attrNameLst>
                                          <p:attrName>ppt_x</p:attrName>
                                        </p:attrNameLst>
                                      </p:cBhvr>
                                      <p:tavLst>
                                        <p:tav tm="0">
                                          <p:val>
                                            <p:strVal val="#ppt_x-#ppt_w*1.125000"/>
                                          </p:val>
                                        </p:tav>
                                        <p:tav tm="100000">
                                          <p:val>
                                            <p:strVal val="#ppt_x"/>
                                          </p:val>
                                        </p:tav>
                                      </p:tavLst>
                                    </p:anim>
                                    <p:animEffect transition="in" filter="wipe(right)">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9069747" y="-103772"/>
            <a:ext cx="2725087" cy="2119513"/>
          </a:xfrm>
          <a:prstGeom prst="rect">
            <a:avLst/>
          </a:prstGeom>
        </p:spPr>
      </p:pic>
      <p:sp>
        <p:nvSpPr>
          <p:cNvPr id="4" name="Rectangle 3"/>
          <p:cNvSpPr/>
          <p:nvPr/>
        </p:nvSpPr>
        <p:spPr>
          <a:xfrm>
            <a:off x="942447" y="268014"/>
            <a:ext cx="10281394" cy="5502165"/>
          </a:xfrm>
          <a:prstGeom prst="rect">
            <a:avLst/>
          </a:prstGeom>
          <a:solidFill>
            <a:schemeClr val="bg1"/>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9941641" y="4010314"/>
            <a:ext cx="2213573" cy="3043591"/>
          </a:xfrm>
          <a:prstGeom prst="rect">
            <a:avLst/>
          </a:prstGeom>
        </p:spPr>
      </p:pic>
      <p:pic>
        <p:nvPicPr>
          <p:cNvPr id="2" name="Picture 1">
            <a:extLst>
              <a:ext uri="{FF2B5EF4-FFF2-40B4-BE49-F238E27FC236}">
                <a16:creationId xmlns:a16="http://schemas.microsoft.com/office/drawing/2014/main" id="{7AE69779-76CA-464B-B89F-40AD1F700D67}"/>
              </a:ext>
            </a:extLst>
          </p:cNvPr>
          <p:cNvPicPr>
            <a:picLocks noChangeAspect="1"/>
          </p:cNvPicPr>
          <p:nvPr/>
        </p:nvPicPr>
        <p:blipFill>
          <a:blip r:embed="rId6"/>
          <a:stretch>
            <a:fillRect/>
          </a:stretch>
        </p:blipFill>
        <p:spPr>
          <a:xfrm>
            <a:off x="1266078" y="620761"/>
            <a:ext cx="9511862" cy="3605378"/>
          </a:xfrm>
          <a:prstGeom prst="rect">
            <a:avLst/>
          </a:prstGeom>
        </p:spPr>
      </p:pic>
      <p:grpSp>
        <p:nvGrpSpPr>
          <p:cNvPr id="28" name="Group 27">
            <a:extLst>
              <a:ext uri="{FF2B5EF4-FFF2-40B4-BE49-F238E27FC236}">
                <a16:creationId xmlns:a16="http://schemas.microsoft.com/office/drawing/2014/main" id="{54F71B26-CF17-4AC7-9409-91569EF8D6FB}"/>
              </a:ext>
            </a:extLst>
          </p:cNvPr>
          <p:cNvGrpSpPr/>
          <p:nvPr/>
        </p:nvGrpSpPr>
        <p:grpSpPr>
          <a:xfrm>
            <a:off x="6956793" y="2622115"/>
            <a:ext cx="3600000" cy="3600000"/>
            <a:chOff x="7809698" y="585143"/>
            <a:chExt cx="3600000" cy="3600000"/>
          </a:xfrm>
        </p:grpSpPr>
        <p:pic>
          <p:nvPicPr>
            <p:cNvPr id="29" name="Picture 28">
              <a:extLst>
                <a:ext uri="{FF2B5EF4-FFF2-40B4-BE49-F238E27FC236}">
                  <a16:creationId xmlns:a16="http://schemas.microsoft.com/office/drawing/2014/main" id="{46E66EC7-8AA8-4127-96D7-45D6097C259F}"/>
                </a:ext>
              </a:extLst>
            </p:cNvPr>
            <p:cNvPicPr>
              <a:picLocks noChangeAspect="1"/>
            </p:cNvPicPr>
            <p:nvPr/>
          </p:nvPicPr>
          <p:blipFill>
            <a:blip r:embed="rId7"/>
            <a:stretch>
              <a:fillRect/>
            </a:stretch>
          </p:blipFill>
          <p:spPr>
            <a:xfrm>
              <a:off x="7809698" y="585143"/>
              <a:ext cx="3600000" cy="3600000"/>
            </a:xfrm>
            <a:prstGeom prst="rect">
              <a:avLst/>
            </a:prstGeom>
          </p:spPr>
        </p:pic>
        <p:sp>
          <p:nvSpPr>
            <p:cNvPr id="30" name="TextBox 29">
              <a:extLst>
                <a:ext uri="{FF2B5EF4-FFF2-40B4-BE49-F238E27FC236}">
                  <a16:creationId xmlns:a16="http://schemas.microsoft.com/office/drawing/2014/main" id="{14BC941E-6990-4CF7-86D9-D7851B3B995E}"/>
                </a:ext>
              </a:extLst>
            </p:cNvPr>
            <p:cNvSpPr txBox="1"/>
            <p:nvPr/>
          </p:nvSpPr>
          <p:spPr>
            <a:xfrm>
              <a:off x="8578944" y="1903310"/>
              <a:ext cx="2061507" cy="1077218"/>
            </a:xfrm>
            <a:prstGeom prst="rect">
              <a:avLst/>
            </a:prstGeom>
            <a:noFill/>
          </p:spPr>
          <p:txBody>
            <a:bodyPr wrap="square" rtlCol="0">
              <a:spAutoFit/>
            </a:bodyPr>
            <a:lstStyle/>
            <a:p>
              <a:pPr algn="ctr"/>
              <a:r>
                <a:rPr lang="en-US" sz="3200" b="1">
                  <a:solidFill>
                    <a:srgbClr val="ED2525"/>
                  </a:solidFill>
                </a:rPr>
                <a:t>Viết vào vở tập viết</a:t>
              </a:r>
            </a:p>
          </p:txBody>
        </p:sp>
      </p:grpSp>
      <p:grpSp>
        <p:nvGrpSpPr>
          <p:cNvPr id="31" name="Group 30">
            <a:extLst>
              <a:ext uri="{FF2B5EF4-FFF2-40B4-BE49-F238E27FC236}">
                <a16:creationId xmlns:a16="http://schemas.microsoft.com/office/drawing/2014/main" id="{C89E8C68-EF3A-4E9E-914D-DC41190530BC}"/>
              </a:ext>
            </a:extLst>
          </p:cNvPr>
          <p:cNvGrpSpPr/>
          <p:nvPr/>
        </p:nvGrpSpPr>
        <p:grpSpPr>
          <a:xfrm>
            <a:off x="36786" y="5038654"/>
            <a:ext cx="7441388" cy="1623091"/>
            <a:chOff x="564196" y="3067492"/>
            <a:chExt cx="6985011" cy="952382"/>
          </a:xfrm>
        </p:grpSpPr>
        <p:sp>
          <p:nvSpPr>
            <p:cNvPr id="32" name="Rounded Rectangle 34">
              <a:extLst>
                <a:ext uri="{FF2B5EF4-FFF2-40B4-BE49-F238E27FC236}">
                  <a16:creationId xmlns:a16="http://schemas.microsoft.com/office/drawing/2014/main" id="{BEFF2BF5-9F3E-40B3-9438-43E2CB68B40A}"/>
                </a:ext>
              </a:extLst>
            </p:cNvPr>
            <p:cNvSpPr/>
            <p:nvPr/>
          </p:nvSpPr>
          <p:spPr>
            <a:xfrm>
              <a:off x="1470714" y="3313840"/>
              <a:ext cx="6078493" cy="706034"/>
            </a:xfrm>
            <a:prstGeom prst="roundRect">
              <a:avLst/>
            </a:prstGeom>
            <a:solidFill>
              <a:srgbClr val="FFFF00">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latin typeface="UTM Avo" panose="02040603050506020204" pitchFamily="18" charset="0"/>
                  <a:ea typeface="Tahoma" panose="020B0604030504040204" pitchFamily="34" charset="0"/>
                  <a:cs typeface="Arial" panose="020B0604020202020204" pitchFamily="34" charset="0"/>
                </a:rPr>
                <a:t>Em chú ý tư thế ngồi viết và cách cầm bút nhé!</a:t>
              </a:r>
              <a:endParaRPr lang="vi-VN" sz="3600" b="1" dirty="0" err="1">
                <a:solidFill>
                  <a:schemeClr val="tx1"/>
                </a:solidFill>
                <a:latin typeface="UTM Avo" panose="02040603050506020204" pitchFamily="18" charset="0"/>
                <a:ea typeface="Tahoma" panose="020B060403050404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73A452FE-14BE-443E-A808-5B9C12BA646F}"/>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564196" y="3067492"/>
              <a:ext cx="1521455" cy="909541"/>
            </a:xfrm>
            <a:prstGeom prst="rect">
              <a:avLst/>
            </a:prstGeom>
          </p:spPr>
        </p:pic>
      </p:grpSp>
      <p:pic>
        <p:nvPicPr>
          <p:cNvPr id="34" name="Ô li">
            <a:extLst>
              <a:ext uri="{FF2B5EF4-FFF2-40B4-BE49-F238E27FC236}">
                <a16:creationId xmlns:a16="http://schemas.microsoft.com/office/drawing/2014/main" id="{CC6D3402-4681-4883-88FF-F5CCA585FAD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30151"/>
          <a:stretch/>
        </p:blipFill>
        <p:spPr>
          <a:xfrm>
            <a:off x="402336" y="13465828"/>
            <a:ext cx="11789664" cy="4721609"/>
          </a:xfrm>
          <a:prstGeom prst="rect">
            <a:avLst/>
          </a:prstGeom>
        </p:spPr>
      </p:pic>
      <p:sp>
        <p:nvSpPr>
          <p:cNvPr id="35" name="Tập viết 1">
            <a:extLst>
              <a:ext uri="{FF2B5EF4-FFF2-40B4-BE49-F238E27FC236}">
                <a16:creationId xmlns:a16="http://schemas.microsoft.com/office/drawing/2014/main" id="{B1E6E632-EF85-458F-93F9-168662EA4E1E}"/>
              </a:ext>
            </a:extLst>
          </p:cNvPr>
          <p:cNvSpPr txBox="1"/>
          <p:nvPr/>
        </p:nvSpPr>
        <p:spPr>
          <a:xfrm>
            <a:off x="586481" y="14725027"/>
            <a:ext cx="9167894" cy="943785"/>
          </a:xfrm>
          <a:prstGeom prst="rect">
            <a:avLst/>
          </a:prstGeom>
          <a:noFill/>
        </p:spPr>
        <p:txBody>
          <a:bodyPr wrap="none" rtlCol="0">
            <a:spAutoFit/>
          </a:bodyPr>
          <a:lstStyle/>
          <a:p>
            <a:pPr defTabSz="914377"/>
            <a:r>
              <a:rPr lang="en-US" sz="5533" b="1">
                <a:solidFill>
                  <a:prstClr val="black"/>
                </a:solidFill>
                <a:latin typeface="HP001" panose="020B0603050302020204" pitchFamily="34" charset="0"/>
                <a:ea typeface="HP001" panose="020B0603050302020204" pitchFamily="34" charset="0"/>
              </a:rPr>
              <a:t>  </a:t>
            </a:r>
            <a:r>
              <a:rPr lang="vi-VN" sz="5533" b="1">
                <a:solidFill>
                  <a:prstClr val="black"/>
                </a:solidFill>
                <a:latin typeface="HP001" panose="020B0603050302020204" pitchFamily="34" charset="0"/>
                <a:ea typeface="HP001" panose="020B0603050302020204" pitchFamily="34" charset="0"/>
              </a:rPr>
              <a:t> ǣǽ ai ǻóΤ΅ ǻẑả ǻóΤ΅ ǻθΗênḑ,</a:t>
            </a:r>
          </a:p>
        </p:txBody>
      </p:sp>
      <p:sp>
        <p:nvSpPr>
          <p:cNvPr id="36" name="Tập viết 1">
            <a:extLst>
              <a:ext uri="{FF2B5EF4-FFF2-40B4-BE49-F238E27FC236}">
                <a16:creationId xmlns:a16="http://schemas.microsoft.com/office/drawing/2014/main" id="{41A88E3D-A3C3-42B7-95B2-A677254311D4}"/>
              </a:ext>
            </a:extLst>
          </p:cNvPr>
          <p:cNvSpPr txBox="1"/>
          <p:nvPr/>
        </p:nvSpPr>
        <p:spPr>
          <a:xfrm>
            <a:off x="418099" y="14975116"/>
            <a:ext cx="11901015" cy="1795235"/>
          </a:xfrm>
          <a:prstGeom prst="rect">
            <a:avLst/>
          </a:prstGeom>
          <a:noFill/>
        </p:spPr>
        <p:txBody>
          <a:bodyPr wrap="none" rtlCol="0">
            <a:spAutoFit/>
          </a:bodyPr>
          <a:lstStyle/>
          <a:p>
            <a:pPr defTabSz="914377"/>
            <a:r>
              <a:rPr lang="en-US" sz="5533" b="1">
                <a:solidFill>
                  <a:prstClr val="black"/>
                </a:solidFill>
                <a:latin typeface="HP001" panose="020B0603050302020204" pitchFamily="34" charset="0"/>
                <a:ea typeface="HP001" panose="020B0603050302020204" pitchFamily="34" charset="0"/>
              </a:rPr>
              <a:t>  </a:t>
            </a:r>
            <a:endParaRPr lang="vi-VN" sz="5533" b="1">
              <a:solidFill>
                <a:prstClr val="black"/>
              </a:solidFill>
              <a:latin typeface="HP001" panose="020B0603050302020204" pitchFamily="34" charset="0"/>
              <a:ea typeface="HP001" panose="020B0603050302020204" pitchFamily="34" charset="0"/>
            </a:endParaRPr>
          </a:p>
          <a:p>
            <a:pPr defTabSz="914377"/>
            <a:r>
              <a:rPr lang="vi-VN" sz="5533" b="1">
                <a:solidFill>
                  <a:prstClr val="black"/>
                </a:solidFill>
                <a:latin typeface="HP001" panose="020B0603050302020204" pitchFamily="34" charset="0"/>
                <a:ea typeface="HP001" panose="020B0603050302020204" pitchFamily="34" charset="0"/>
              </a:rPr>
              <a:t>LòΪḑ Ǉa ȩɨȰ ȫʮȰḑ ηư ẙΗềnḑ ba εɤȰ. </a:t>
            </a:r>
            <a:endParaRPr lang="en-US" sz="5533" b="1" dirty="0">
              <a:solidFill>
                <a:prstClr val="black"/>
              </a:solidFill>
              <a:latin typeface="HP001" panose="020B0603050302020204" pitchFamily="34" charset="0"/>
              <a:ea typeface="HP001" panose="020B0603050302020204" pitchFamily="34" charset="0"/>
            </a:endParaRPr>
          </a:p>
        </p:txBody>
      </p:sp>
      <p:sp>
        <p:nvSpPr>
          <p:cNvPr id="37" name="TextBox 36">
            <a:extLst>
              <a:ext uri="{FF2B5EF4-FFF2-40B4-BE49-F238E27FC236}">
                <a16:creationId xmlns:a16="http://schemas.microsoft.com/office/drawing/2014/main" id="{AF0E1F54-5691-46AB-87DA-11DD16A7029A}"/>
              </a:ext>
            </a:extLst>
          </p:cNvPr>
          <p:cNvSpPr txBox="1"/>
          <p:nvPr/>
        </p:nvSpPr>
        <p:spPr>
          <a:xfrm>
            <a:off x="3632888" y="12018291"/>
            <a:ext cx="5328557" cy="707886"/>
          </a:xfrm>
          <a:prstGeom prst="rect">
            <a:avLst/>
          </a:prstGeom>
          <a:noFill/>
        </p:spPr>
        <p:txBody>
          <a:bodyPr wrap="square" rtlCol="0">
            <a:spAutoFit/>
          </a:bodyPr>
          <a:lstStyle/>
          <a:p>
            <a:pPr algn="ctr"/>
            <a:r>
              <a:rPr lang="en-US" sz="4000">
                <a:solidFill>
                  <a:sysClr val="windowText" lastClr="000000"/>
                </a:solidFill>
                <a:effectLst>
                  <a:glow rad="127000">
                    <a:schemeClr val="bg1"/>
                  </a:glow>
                </a:effectLst>
                <a:latin typeface="LNTH-Dinomiko" panose="02000500000000000000" pitchFamily="2" charset="0"/>
              </a:rPr>
              <a:t>VIẾT CÂU ỨNG DỤNG</a:t>
            </a:r>
          </a:p>
        </p:txBody>
      </p:sp>
    </p:spTree>
    <p:extLst>
      <p:ext uri="{BB962C8B-B14F-4D97-AF65-F5344CB8AC3E}">
        <p14:creationId xmlns:p14="http://schemas.microsoft.com/office/powerpoint/2010/main" val="1531375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5"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vertical)">
                                      <p:cBhvr>
                                        <p:cTn id="18" dur="75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iterate type="lt">
                                    <p:tmPct val="10000"/>
                                  </p:iterate>
                                  <p:childTnLst>
                                    <p:set>
                                      <p:cBhvr>
                                        <p:cTn id="22" dur="1" fill="hold">
                                          <p:stCondLst>
                                            <p:cond delay="0"/>
                                          </p:stCondLst>
                                        </p:cTn>
                                        <p:tgtEl>
                                          <p:spTgt spid="35"/>
                                        </p:tgtEl>
                                        <p:attrNameLst>
                                          <p:attrName>style.visibility</p:attrName>
                                        </p:attrNameLst>
                                      </p:cBhvr>
                                      <p:to>
                                        <p:strVal val="visible"/>
                                      </p:to>
                                    </p:set>
                                    <p:animEffect transition="in" filter="fade">
                                      <p:cBhvr>
                                        <p:cTn id="23" dur="75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iterate type="lt">
                                    <p:tmPct val="10000"/>
                                  </p:iterate>
                                  <p:childTnLst>
                                    <p:set>
                                      <p:cBhvr>
                                        <p:cTn id="27" dur="1" fill="hold">
                                          <p:stCondLst>
                                            <p:cond delay="0"/>
                                          </p:stCondLst>
                                        </p:cTn>
                                        <p:tgtEl>
                                          <p:spTgt spid="36"/>
                                        </p:tgtEl>
                                        <p:attrNameLst>
                                          <p:attrName>style.visibility</p:attrName>
                                        </p:attrNameLst>
                                      </p:cBhvr>
                                      <p:to>
                                        <p:strVal val="visible"/>
                                      </p:to>
                                    </p:set>
                                    <p:animEffect transition="in" filter="fade">
                                      <p:cBhvr>
                                        <p:cTn id="28" dur="7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1039069" y="215699"/>
            <a:ext cx="10233574" cy="5118557"/>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7C060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24" name="图片 12">
            <a:extLst>
              <a:ext uri="{FF2B5EF4-FFF2-40B4-BE49-F238E27FC236}">
                <a16:creationId xmlns:a16="http://schemas.microsoft.com/office/drawing/2014/main" id="{4C1FBEBB-3E46-B6D1-6C92-E336FD85A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1"/>
          <a:stretch/>
        </p:blipFill>
        <p:spPr>
          <a:xfrm>
            <a:off x="5985931" y="4146428"/>
            <a:ext cx="6245309" cy="2739572"/>
          </a:xfrm>
          <a:prstGeom prst="rect">
            <a:avLst/>
          </a:prstGeom>
        </p:spPr>
      </p:pic>
      <p:pic>
        <p:nvPicPr>
          <p:cNvPr id="25" name="图片 31">
            <a:extLst>
              <a:ext uri="{FF2B5EF4-FFF2-40B4-BE49-F238E27FC236}">
                <a16:creationId xmlns:a16="http://schemas.microsoft.com/office/drawing/2014/main" id="{CD3979D8-3CF0-BB48-2E1D-36BB5823E1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37" name="Picture 36">
            <a:extLst>
              <a:ext uri="{FF2B5EF4-FFF2-40B4-BE49-F238E27FC236}">
                <a16:creationId xmlns:a16="http://schemas.microsoft.com/office/drawing/2014/main" id="{31AD31E1-5374-21CE-9C4F-B921AE5E5277}"/>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pic>
        <p:nvPicPr>
          <p:cNvPr id="2" name="Picture 1">
            <a:extLst>
              <a:ext uri="{FF2B5EF4-FFF2-40B4-BE49-F238E27FC236}">
                <a16:creationId xmlns:a16="http://schemas.microsoft.com/office/drawing/2014/main" id="{E9403127-03C0-4EBE-993C-A03FC68E849A}"/>
              </a:ext>
            </a:extLst>
          </p:cNvPr>
          <p:cNvPicPr>
            <a:picLocks noChangeAspect="1"/>
          </p:cNvPicPr>
          <p:nvPr/>
        </p:nvPicPr>
        <p:blipFill>
          <a:blip r:embed="rId8"/>
          <a:stretch>
            <a:fillRect/>
          </a:stretch>
        </p:blipFill>
        <p:spPr>
          <a:xfrm>
            <a:off x="358057" y="1348418"/>
            <a:ext cx="11595597" cy="2566638"/>
          </a:xfrm>
          <a:prstGeom prst="rect">
            <a:avLst/>
          </a:prstGeom>
        </p:spPr>
      </p:pic>
    </p:spTree>
    <p:extLst>
      <p:ext uri="{BB962C8B-B14F-4D97-AF65-F5344CB8AC3E}">
        <p14:creationId xmlns:p14="http://schemas.microsoft.com/office/powerpoint/2010/main" val="3688326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0620" y="268014"/>
            <a:ext cx="13337628" cy="5880538"/>
          </a:xfrm>
          <a:prstGeom prst="rect">
            <a:avLst/>
          </a:prstGeom>
          <a:solidFill>
            <a:schemeClr val="bg1"/>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9" name="Ô li">
            <a:extLst>
              <a:ext uri="{FF2B5EF4-FFF2-40B4-BE49-F238E27FC236}">
                <a16:creationId xmlns:a16="http://schemas.microsoft.com/office/drawing/2014/main" id="{0C20B9FB-71A8-46DE-94B9-A7CA066024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0151"/>
          <a:stretch/>
        </p:blipFill>
        <p:spPr>
          <a:xfrm>
            <a:off x="201168" y="955984"/>
            <a:ext cx="11789664" cy="4721609"/>
          </a:xfrm>
          <a:prstGeom prst="rect">
            <a:avLst/>
          </a:prstGeom>
        </p:spPr>
      </p:pic>
      <p:pic>
        <p:nvPicPr>
          <p:cNvPr id="12" name="图片 2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737257" y="-771952"/>
            <a:ext cx="2725087" cy="2119513"/>
          </a:xfrm>
          <a:prstGeom prst="rect">
            <a:avLst/>
          </a:prstGeom>
        </p:spPr>
      </p:pic>
      <p:pic>
        <p:nvPicPr>
          <p:cNvPr id="3" name="Picture 2">
            <a:extLst>
              <a:ext uri="{FF2B5EF4-FFF2-40B4-BE49-F238E27FC236}">
                <a16:creationId xmlns:a16="http://schemas.microsoft.com/office/drawing/2014/main" id="{C3D4F523-8812-4C42-AAA2-2797D90B8955}"/>
              </a:ext>
            </a:extLst>
          </p:cNvPr>
          <p:cNvPicPr>
            <a:picLocks noChangeAspect="1"/>
          </p:cNvPicPr>
          <p:nvPr/>
        </p:nvPicPr>
        <p:blipFill>
          <a:blip r:embed="rId5"/>
          <a:stretch>
            <a:fillRect/>
          </a:stretch>
        </p:blipFill>
        <p:spPr>
          <a:xfrm>
            <a:off x="2829207" y="146627"/>
            <a:ext cx="5328366" cy="1243692"/>
          </a:xfrm>
          <a:prstGeom prst="rect">
            <a:avLst/>
          </a:prstGeom>
        </p:spPr>
      </p:pic>
      <p:sp>
        <p:nvSpPr>
          <p:cNvPr id="30" name="Tập viết 1">
            <a:extLst>
              <a:ext uri="{FF2B5EF4-FFF2-40B4-BE49-F238E27FC236}">
                <a16:creationId xmlns:a16="http://schemas.microsoft.com/office/drawing/2014/main" id="{98FDCF1D-51C5-4A6B-B002-D34E8C719FCF}"/>
              </a:ext>
            </a:extLst>
          </p:cNvPr>
          <p:cNvSpPr txBox="1"/>
          <p:nvPr/>
        </p:nvSpPr>
        <p:spPr>
          <a:xfrm>
            <a:off x="364923" y="2157482"/>
            <a:ext cx="4556055" cy="943785"/>
          </a:xfrm>
          <a:prstGeom prst="rect">
            <a:avLst/>
          </a:prstGeom>
          <a:noFill/>
        </p:spPr>
        <p:txBody>
          <a:bodyPr wrap="none" rtlCol="0">
            <a:spAutoFit/>
          </a:bodyPr>
          <a:lstStyle/>
          <a:p>
            <a:pPr defTabSz="914377"/>
            <a:r>
              <a:rPr lang="en-US" sz="5533" b="1">
                <a:solidFill>
                  <a:prstClr val="black"/>
                </a:solidFill>
                <a:latin typeface="HP001" panose="020B0603050302020204" pitchFamily="34" charset="0"/>
                <a:ea typeface="HP001" panose="020B0603050302020204" pitchFamily="34" charset="0"/>
              </a:rPr>
              <a:t>  </a:t>
            </a:r>
            <a:r>
              <a:rPr lang="vi-VN" sz="5533" b="1">
                <a:solidFill>
                  <a:prstClr val="black"/>
                </a:solidFill>
                <a:latin typeface="HP001" panose="020B0603050302020204" pitchFamily="34" charset="0"/>
                <a:ea typeface="HP001" panose="020B0603050302020204" pitchFamily="34" charset="0"/>
              </a:rPr>
              <a:t> ĐơΪ ǣΰơΪḑ </a:t>
            </a:r>
          </a:p>
        </p:txBody>
      </p:sp>
      <p:sp>
        <p:nvSpPr>
          <p:cNvPr id="33" name="Tập viết 1">
            <a:extLst>
              <a:ext uri="{FF2B5EF4-FFF2-40B4-BE49-F238E27FC236}">
                <a16:creationId xmlns:a16="http://schemas.microsoft.com/office/drawing/2014/main" id="{E5DB8FC8-8DE7-4EEE-8A69-3D147C8B30B6}"/>
              </a:ext>
            </a:extLst>
          </p:cNvPr>
          <p:cNvSpPr txBox="1"/>
          <p:nvPr/>
        </p:nvSpPr>
        <p:spPr>
          <a:xfrm>
            <a:off x="192582" y="3320922"/>
            <a:ext cx="9903673" cy="943785"/>
          </a:xfrm>
          <a:prstGeom prst="rect">
            <a:avLst/>
          </a:prstGeom>
          <a:noFill/>
        </p:spPr>
        <p:txBody>
          <a:bodyPr wrap="none" rtlCol="0">
            <a:spAutoFit/>
          </a:bodyPr>
          <a:lstStyle/>
          <a:p>
            <a:pPr defTabSz="914377"/>
            <a:r>
              <a:rPr lang="en-US" sz="5533" b="1">
                <a:solidFill>
                  <a:prstClr val="black"/>
                </a:solidFill>
                <a:latin typeface="HP001" panose="020B0603050302020204" pitchFamily="34" charset="0"/>
                <a:ea typeface="HP001" panose="020B0603050302020204" pitchFamily="34" charset="0"/>
              </a:rPr>
              <a:t>  </a:t>
            </a:r>
            <a:r>
              <a:rPr lang="vi-VN" sz="5533" b="1">
                <a:solidFill>
                  <a:prstClr val="black"/>
                </a:solidFill>
                <a:latin typeface="HP001" panose="020B0603050302020204" pitchFamily="34" charset="0"/>
                <a:ea typeface="HP001" panose="020B0603050302020204" pitchFamily="34" charset="0"/>
              </a:rPr>
              <a:t>  ǣǽ đi đâu Nḓã U</a:t>
            </a:r>
            <a:r>
              <a:rPr lang="el-GR" sz="5533" b="1">
                <a:solidFill>
                  <a:prstClr val="black"/>
                </a:solidFill>
                <a:latin typeface="HP001" panose="020B0603050302020204" pitchFamily="34" charset="0"/>
                <a:ea typeface="HP001" panose="020B0603050302020204" pitchFamily="34" charset="0"/>
              </a:rPr>
              <a:t>Ώ</a:t>
            </a:r>
            <a:r>
              <a:rPr lang="vi-VN" sz="5533" b="1">
                <a:solidFill>
                  <a:prstClr val="black"/>
                </a:solidFill>
                <a:latin typeface="HP001" panose="020B0603050302020204" pitchFamily="34" charset="0"/>
                <a:ea typeface="HP001" panose="020B0603050302020204" pitchFamily="34" charset="0"/>
              </a:rPr>
              <a:t>ǘn cɺȰḑ </a:t>
            </a:r>
            <a:endParaRPr lang="en-US" sz="5533" b="1">
              <a:solidFill>
                <a:prstClr val="black"/>
              </a:solidFill>
              <a:latin typeface="HP001" panose="020B0603050302020204" pitchFamily="34" charset="0"/>
              <a:ea typeface="HP001" panose="020B0603050302020204" pitchFamily="34" charset="0"/>
            </a:endParaRPr>
          </a:p>
        </p:txBody>
      </p:sp>
      <p:sp>
        <p:nvSpPr>
          <p:cNvPr id="34" name="Tập viết 1">
            <a:extLst>
              <a:ext uri="{FF2B5EF4-FFF2-40B4-BE49-F238E27FC236}">
                <a16:creationId xmlns:a16="http://schemas.microsoft.com/office/drawing/2014/main" id="{AC19E70E-B0C2-4236-B576-9D39C4E96023}"/>
              </a:ext>
            </a:extLst>
          </p:cNvPr>
          <p:cNvSpPr txBox="1"/>
          <p:nvPr/>
        </p:nvSpPr>
        <p:spPr>
          <a:xfrm>
            <a:off x="9822370" y="3320922"/>
            <a:ext cx="1292341" cy="943785"/>
          </a:xfrm>
          <a:prstGeom prst="rect">
            <a:avLst/>
          </a:prstGeom>
          <a:noFill/>
        </p:spPr>
        <p:txBody>
          <a:bodyPr wrap="none" rtlCol="0">
            <a:spAutoFit/>
          </a:bodyPr>
          <a:lstStyle/>
          <a:p>
            <a:pPr defTabSz="914377"/>
            <a:r>
              <a:rPr lang="el-GR" sz="5533" b="1">
                <a:solidFill>
                  <a:prstClr val="black"/>
                </a:solidFill>
                <a:latin typeface="HP001" panose="020B0603050302020204" pitchFamily="34" charset="0"/>
                <a:ea typeface="HP001" panose="020B0603050302020204" pitchFamily="34" charset="0"/>
              </a:rPr>
              <a:t>η</a:t>
            </a:r>
            <a:r>
              <a:rPr lang="vi-VN" sz="5533" b="1">
                <a:solidFill>
                  <a:prstClr val="black"/>
                </a:solidFill>
                <a:latin typeface="HP001" panose="020B0603050302020204" pitchFamily="34" charset="0"/>
                <a:ea typeface="HP001" panose="020B0603050302020204" pitchFamily="34" charset="0"/>
              </a:rPr>
              <a:t>ớ</a:t>
            </a:r>
          </a:p>
        </p:txBody>
      </p:sp>
      <p:sp>
        <p:nvSpPr>
          <p:cNvPr id="35" name="Tập viết 1">
            <a:extLst>
              <a:ext uri="{FF2B5EF4-FFF2-40B4-BE49-F238E27FC236}">
                <a16:creationId xmlns:a16="http://schemas.microsoft.com/office/drawing/2014/main" id="{002607E1-7BEE-4497-9786-5E508D4BC7FC}"/>
              </a:ext>
            </a:extLst>
          </p:cNvPr>
          <p:cNvSpPr txBox="1"/>
          <p:nvPr/>
        </p:nvSpPr>
        <p:spPr>
          <a:xfrm>
            <a:off x="201168" y="4515894"/>
            <a:ext cx="4126451" cy="943785"/>
          </a:xfrm>
          <a:prstGeom prst="rect">
            <a:avLst/>
          </a:prstGeom>
          <a:noFill/>
        </p:spPr>
        <p:txBody>
          <a:bodyPr wrap="none" rtlCol="0">
            <a:spAutoFit/>
          </a:bodyPr>
          <a:lstStyle/>
          <a:p>
            <a:pPr defTabSz="914377"/>
            <a:r>
              <a:rPr lang="vi-VN" sz="5533" b="1">
                <a:solidFill>
                  <a:prstClr val="black"/>
                </a:solidFill>
                <a:latin typeface="HP001" panose="020B0603050302020204" pitchFamily="34" charset="0"/>
                <a:ea typeface="HP001" panose="020B0603050302020204" pitchFamily="34" charset="0"/>
              </a:rPr>
              <a:t>ȬǞ Ǖ</a:t>
            </a:r>
            <a:r>
              <a:rPr lang="el-GR" sz="5533" b="1">
                <a:solidFill>
                  <a:prstClr val="black"/>
                </a:solidFill>
                <a:latin typeface="HP001" panose="020B0603050302020204" pitchFamily="34" charset="0"/>
                <a:ea typeface="HP001" panose="020B0603050302020204" pitchFamily="34" charset="0"/>
              </a:rPr>
              <a:t>Μ</a:t>
            </a:r>
            <a:r>
              <a:rPr lang="vi-VN" sz="5533" b="1">
                <a:solidFill>
                  <a:prstClr val="black"/>
                </a:solidFill>
                <a:latin typeface="HP001" panose="020B0603050302020204" pitchFamily="34" charset="0"/>
                <a:ea typeface="HP001" panose="020B0603050302020204" pitchFamily="34" charset="0"/>
              </a:rPr>
              <a:t>ɐ ẘươ</a:t>
            </a:r>
            <a:r>
              <a:rPr lang="el-GR" sz="5533" b="1">
                <a:solidFill>
                  <a:prstClr val="black"/>
                </a:solidFill>
                <a:latin typeface="HP001" panose="020B0603050302020204" pitchFamily="34" charset="0"/>
                <a:ea typeface="HP001" panose="020B0603050302020204" pitchFamily="34" charset="0"/>
              </a:rPr>
              <a:t>Ϊ</a:t>
            </a:r>
            <a:r>
              <a:rPr lang="vi-VN" sz="5533" b="1">
                <a:solidFill>
                  <a:prstClr val="black"/>
                </a:solidFill>
                <a:latin typeface="HP001" panose="020B0603050302020204" pitchFamily="34" charset="0"/>
                <a:ea typeface="HP001" panose="020B0603050302020204" pitchFamily="34" charset="0"/>
              </a:rPr>
              <a:t>ḑ </a:t>
            </a:r>
          </a:p>
        </p:txBody>
      </p:sp>
    </p:spTree>
    <p:extLst>
      <p:ext uri="{BB962C8B-B14F-4D97-AF65-F5344CB8AC3E}">
        <p14:creationId xmlns:p14="http://schemas.microsoft.com/office/powerpoint/2010/main" val="1946042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9069747" y="-103772"/>
            <a:ext cx="2725087" cy="2119513"/>
          </a:xfrm>
          <a:prstGeom prst="rect">
            <a:avLst/>
          </a:prstGeom>
        </p:spPr>
      </p:pic>
      <p:sp>
        <p:nvSpPr>
          <p:cNvPr id="4" name="Rectangle 3"/>
          <p:cNvSpPr/>
          <p:nvPr/>
        </p:nvSpPr>
        <p:spPr>
          <a:xfrm>
            <a:off x="832086" y="1000754"/>
            <a:ext cx="10660975" cy="4580353"/>
          </a:xfrm>
          <a:prstGeom prst="rect">
            <a:avLst/>
          </a:prstGeom>
          <a:solidFill>
            <a:schemeClr val="bg1"/>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7" name="TextBox 6"/>
          <p:cNvSpPr txBox="1"/>
          <p:nvPr/>
        </p:nvSpPr>
        <p:spPr>
          <a:xfrm>
            <a:off x="3247456" y="49434"/>
            <a:ext cx="5460507"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00642D"/>
                </a:solidFill>
                <a:effectLst/>
                <a:uLnTx/>
                <a:uFillTx/>
                <a:latin typeface="UTM Avo" panose="02040603050506020204" pitchFamily="18" charset="0"/>
                <a:ea typeface="Tahoma" panose="020B0604030504040204" pitchFamily="34" charset="0"/>
                <a:cs typeface="Tahoma" panose="020B0604030504040204" pitchFamily="34" charset="0"/>
              </a:rPr>
              <a:t>Mở rộng</a:t>
            </a:r>
            <a:endParaRPr kumimoji="0" lang="en-US" sz="4500" b="1" i="0" u="none" strike="noStrike" kern="1200" cap="none" spc="0" normalizeH="0" baseline="0" noProof="0" dirty="0">
              <a:ln>
                <a:noFill/>
              </a:ln>
              <a:solidFill>
                <a:srgbClr val="00642D"/>
              </a:solidFill>
              <a:effectLst/>
              <a:uLnTx/>
              <a:uFillTx/>
              <a:latin typeface="UTM Avo" panose="02040603050506020204" pitchFamily="18" charset="0"/>
              <a:ea typeface="Tahoma" panose="020B0604030504040204" pitchFamily="34" charset="0"/>
              <a:cs typeface="Tahoma" panose="020B0604030504040204" pitchFamily="34" charset="0"/>
            </a:endParaRPr>
          </a:p>
        </p:txBody>
      </p:sp>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74703" y="3883601"/>
            <a:ext cx="2213573" cy="3043591"/>
          </a:xfrm>
          <a:prstGeom prst="rect">
            <a:avLst/>
          </a:prstGeom>
        </p:spPr>
      </p:pic>
      <p:sp>
        <p:nvSpPr>
          <p:cNvPr id="8" name="Rectangle 7"/>
          <p:cNvSpPr/>
          <p:nvPr/>
        </p:nvSpPr>
        <p:spPr>
          <a:xfrm>
            <a:off x="1499212" y="1452603"/>
            <a:ext cx="9326721" cy="3127651"/>
          </a:xfrm>
          <a:prstGeom prst="rect">
            <a:avLst/>
          </a:prstGeom>
        </p:spPr>
        <p:txBody>
          <a:bodyPr wrap="square">
            <a:spAutoFit/>
          </a:bodyPr>
          <a:lstStyle/>
          <a:p>
            <a:pPr lvl="0" algn="just">
              <a:lnSpc>
                <a:spcPct val="150000"/>
              </a:lnSpc>
              <a:defRPr/>
            </a:pPr>
            <a:r>
              <a:rPr lang="vi-VN" sz="2700" b="1">
                <a:solidFill>
                  <a:srgbClr val="002060"/>
                </a:solidFill>
                <a:latin typeface="UTM Avo" panose="02040603050506020204" pitchFamily="18" charset="0"/>
                <a:ea typeface="Tahoma" panose="020B0604030504040204" pitchFamily="34" charset="0"/>
                <a:cs typeface="Tahoma" panose="020B0604030504040204" pitchFamily="34" charset="0"/>
              </a:rPr>
              <a:t>Đơn Dương là tên một huyện thuộc tỉnh Lâm Đồng, nằm trên cao nguyên với khí hậu mát mẻ, cảnh quan rừng núi tươi đẹp. Đơn Dương có tiềm năng để phát triển du lịch sinh thái như  thuỷ điện Đa Nhim, cản quan đèo Ngoạn Mục, …</a:t>
            </a:r>
            <a:endParaRPr kumimoji="0" lang="en-US" sz="2700" b="1"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90905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0-#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0620" y="268014"/>
            <a:ext cx="13337628" cy="5880538"/>
          </a:xfrm>
          <a:prstGeom prst="rect">
            <a:avLst/>
          </a:prstGeom>
          <a:solidFill>
            <a:schemeClr val="bg1"/>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9" name="Ô li">
            <a:extLst>
              <a:ext uri="{FF2B5EF4-FFF2-40B4-BE49-F238E27FC236}">
                <a16:creationId xmlns:a16="http://schemas.microsoft.com/office/drawing/2014/main" id="{0C20B9FB-71A8-46DE-94B9-A7CA066024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0151"/>
          <a:stretch/>
        </p:blipFill>
        <p:spPr>
          <a:xfrm>
            <a:off x="201168" y="955984"/>
            <a:ext cx="11789664" cy="4721609"/>
          </a:xfrm>
          <a:prstGeom prst="rect">
            <a:avLst/>
          </a:prstGeom>
        </p:spPr>
      </p:pic>
      <p:pic>
        <p:nvPicPr>
          <p:cNvPr id="12" name="图片 2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737257" y="-771952"/>
            <a:ext cx="2725087" cy="2119513"/>
          </a:xfrm>
          <a:prstGeom prst="rect">
            <a:avLst/>
          </a:prstGeom>
        </p:spPr>
      </p:pic>
      <p:pic>
        <p:nvPicPr>
          <p:cNvPr id="3" name="Picture 2">
            <a:extLst>
              <a:ext uri="{FF2B5EF4-FFF2-40B4-BE49-F238E27FC236}">
                <a16:creationId xmlns:a16="http://schemas.microsoft.com/office/drawing/2014/main" id="{C3D4F523-8812-4C42-AAA2-2797D90B8955}"/>
              </a:ext>
            </a:extLst>
          </p:cNvPr>
          <p:cNvPicPr>
            <a:picLocks noChangeAspect="1"/>
          </p:cNvPicPr>
          <p:nvPr/>
        </p:nvPicPr>
        <p:blipFill>
          <a:blip r:embed="rId5"/>
          <a:stretch>
            <a:fillRect/>
          </a:stretch>
        </p:blipFill>
        <p:spPr>
          <a:xfrm>
            <a:off x="2829207" y="146627"/>
            <a:ext cx="5328366" cy="1243692"/>
          </a:xfrm>
          <a:prstGeom prst="rect">
            <a:avLst/>
          </a:prstGeom>
        </p:spPr>
      </p:pic>
      <p:sp>
        <p:nvSpPr>
          <p:cNvPr id="30" name="Tập viết 1">
            <a:extLst>
              <a:ext uri="{FF2B5EF4-FFF2-40B4-BE49-F238E27FC236}">
                <a16:creationId xmlns:a16="http://schemas.microsoft.com/office/drawing/2014/main" id="{98FDCF1D-51C5-4A6B-B002-D34E8C719FCF}"/>
              </a:ext>
            </a:extLst>
          </p:cNvPr>
          <p:cNvSpPr txBox="1"/>
          <p:nvPr/>
        </p:nvSpPr>
        <p:spPr>
          <a:xfrm>
            <a:off x="364923" y="2157482"/>
            <a:ext cx="4556055" cy="94378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5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a:t>
            </a:r>
            <a:r>
              <a:rPr kumimoji="0" lang="vi-VN" sz="55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ĐơΪ ǣΰơΪḑ </a:t>
            </a:r>
          </a:p>
        </p:txBody>
      </p:sp>
      <p:sp>
        <p:nvSpPr>
          <p:cNvPr id="33" name="Tập viết 1">
            <a:extLst>
              <a:ext uri="{FF2B5EF4-FFF2-40B4-BE49-F238E27FC236}">
                <a16:creationId xmlns:a16="http://schemas.microsoft.com/office/drawing/2014/main" id="{E5DB8FC8-8DE7-4EEE-8A69-3D147C8B30B6}"/>
              </a:ext>
            </a:extLst>
          </p:cNvPr>
          <p:cNvSpPr txBox="1"/>
          <p:nvPr/>
        </p:nvSpPr>
        <p:spPr>
          <a:xfrm>
            <a:off x="192582" y="3320922"/>
            <a:ext cx="9903673" cy="94378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5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a:t>
            </a:r>
            <a:r>
              <a:rPr kumimoji="0" lang="vi-VN" sz="55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  ǣǽ đi đâu Nḓã U</a:t>
            </a:r>
            <a:r>
              <a:rPr kumimoji="0" lang="el-GR" sz="55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Ώ</a:t>
            </a:r>
            <a:r>
              <a:rPr kumimoji="0" lang="vi-VN" sz="55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ǘn cɺȰḑ </a:t>
            </a:r>
            <a:endParaRPr kumimoji="0" lang="en-US" sz="55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endParaRPr>
          </a:p>
        </p:txBody>
      </p:sp>
      <p:sp>
        <p:nvSpPr>
          <p:cNvPr id="34" name="Tập viết 1">
            <a:extLst>
              <a:ext uri="{FF2B5EF4-FFF2-40B4-BE49-F238E27FC236}">
                <a16:creationId xmlns:a16="http://schemas.microsoft.com/office/drawing/2014/main" id="{AC19E70E-B0C2-4236-B576-9D39C4E96023}"/>
              </a:ext>
            </a:extLst>
          </p:cNvPr>
          <p:cNvSpPr txBox="1"/>
          <p:nvPr/>
        </p:nvSpPr>
        <p:spPr>
          <a:xfrm>
            <a:off x="9822370" y="3320922"/>
            <a:ext cx="1292341" cy="94378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l-GR" sz="55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η</a:t>
            </a:r>
            <a:r>
              <a:rPr kumimoji="0" lang="vi-VN" sz="55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ớ</a:t>
            </a:r>
          </a:p>
        </p:txBody>
      </p:sp>
      <p:sp>
        <p:nvSpPr>
          <p:cNvPr id="35" name="Tập viết 1">
            <a:extLst>
              <a:ext uri="{FF2B5EF4-FFF2-40B4-BE49-F238E27FC236}">
                <a16:creationId xmlns:a16="http://schemas.microsoft.com/office/drawing/2014/main" id="{002607E1-7BEE-4497-9786-5E508D4BC7FC}"/>
              </a:ext>
            </a:extLst>
          </p:cNvPr>
          <p:cNvSpPr txBox="1"/>
          <p:nvPr/>
        </p:nvSpPr>
        <p:spPr>
          <a:xfrm>
            <a:off x="201168" y="4515894"/>
            <a:ext cx="4126451" cy="94378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55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ȬǞ Ǖ</a:t>
            </a:r>
            <a:r>
              <a:rPr kumimoji="0" lang="el-GR" sz="55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Μ</a:t>
            </a:r>
            <a:r>
              <a:rPr kumimoji="0" lang="vi-VN" sz="55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ɐ ẘươ</a:t>
            </a:r>
            <a:r>
              <a:rPr kumimoji="0" lang="el-GR" sz="55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Ϊ</a:t>
            </a:r>
            <a:r>
              <a:rPr kumimoji="0" lang="vi-VN" sz="5533" b="1" i="0" u="none" strike="noStrike" kern="1200" cap="none" spc="0" normalizeH="0" baseline="0" noProof="0">
                <a:ln>
                  <a:noFill/>
                </a:ln>
                <a:solidFill>
                  <a:prstClr val="black"/>
                </a:solidFill>
                <a:effectLst/>
                <a:uLnTx/>
                <a:uFillTx/>
                <a:latin typeface="HP001" panose="020B0603050302020204" pitchFamily="34" charset="0"/>
                <a:ea typeface="HP001" panose="020B0603050302020204" pitchFamily="34" charset="0"/>
                <a:cs typeface="+mn-cs"/>
              </a:rPr>
              <a:t>ḑ </a:t>
            </a:r>
          </a:p>
        </p:txBody>
      </p:sp>
      <p:pic>
        <p:nvPicPr>
          <p:cNvPr id="10" name="Picture 9">
            <a:extLst>
              <a:ext uri="{FF2B5EF4-FFF2-40B4-BE49-F238E27FC236}">
                <a16:creationId xmlns:a16="http://schemas.microsoft.com/office/drawing/2014/main" id="{C511D2C8-0483-49F6-BC56-D11F093414D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9925185" y="4155797"/>
            <a:ext cx="2213573" cy="3043591"/>
          </a:xfrm>
          <a:prstGeom prst="rect">
            <a:avLst/>
          </a:prstGeom>
        </p:spPr>
      </p:pic>
      <p:grpSp>
        <p:nvGrpSpPr>
          <p:cNvPr id="11" name="Group 10">
            <a:extLst>
              <a:ext uri="{FF2B5EF4-FFF2-40B4-BE49-F238E27FC236}">
                <a16:creationId xmlns:a16="http://schemas.microsoft.com/office/drawing/2014/main" id="{734C1E4E-0BF0-4D8A-9FB5-6C4A5641340A}"/>
              </a:ext>
            </a:extLst>
          </p:cNvPr>
          <p:cNvGrpSpPr/>
          <p:nvPr/>
        </p:nvGrpSpPr>
        <p:grpSpPr>
          <a:xfrm>
            <a:off x="6661264" y="3623171"/>
            <a:ext cx="3600000" cy="3600000"/>
            <a:chOff x="7809698" y="585143"/>
            <a:chExt cx="3600000" cy="3600000"/>
          </a:xfrm>
        </p:grpSpPr>
        <p:pic>
          <p:nvPicPr>
            <p:cNvPr id="13" name="Picture 12">
              <a:extLst>
                <a:ext uri="{FF2B5EF4-FFF2-40B4-BE49-F238E27FC236}">
                  <a16:creationId xmlns:a16="http://schemas.microsoft.com/office/drawing/2014/main" id="{C413DEA6-1724-4AF0-942C-0038892AB585}"/>
                </a:ext>
              </a:extLst>
            </p:cNvPr>
            <p:cNvPicPr>
              <a:picLocks noChangeAspect="1"/>
            </p:cNvPicPr>
            <p:nvPr/>
          </p:nvPicPr>
          <p:blipFill>
            <a:blip r:embed="rId8"/>
            <a:stretch>
              <a:fillRect/>
            </a:stretch>
          </p:blipFill>
          <p:spPr>
            <a:xfrm>
              <a:off x="7809698" y="585143"/>
              <a:ext cx="3600000" cy="3600000"/>
            </a:xfrm>
            <a:prstGeom prst="rect">
              <a:avLst/>
            </a:prstGeom>
          </p:spPr>
        </p:pic>
        <p:sp>
          <p:nvSpPr>
            <p:cNvPr id="14" name="TextBox 13">
              <a:extLst>
                <a:ext uri="{FF2B5EF4-FFF2-40B4-BE49-F238E27FC236}">
                  <a16:creationId xmlns:a16="http://schemas.microsoft.com/office/drawing/2014/main" id="{1FEC737E-9C6B-45EF-8AF7-3A892A261EF5}"/>
                </a:ext>
              </a:extLst>
            </p:cNvPr>
            <p:cNvSpPr txBox="1"/>
            <p:nvPr/>
          </p:nvSpPr>
          <p:spPr>
            <a:xfrm>
              <a:off x="8578944" y="1903310"/>
              <a:ext cx="2061507" cy="1077218"/>
            </a:xfrm>
            <a:prstGeom prst="rect">
              <a:avLst/>
            </a:prstGeom>
            <a:noFill/>
          </p:spPr>
          <p:txBody>
            <a:bodyPr wrap="square" rtlCol="0">
              <a:spAutoFit/>
            </a:bodyPr>
            <a:lstStyle/>
            <a:p>
              <a:pPr algn="ctr"/>
              <a:r>
                <a:rPr lang="en-US" sz="3200" b="1">
                  <a:solidFill>
                    <a:srgbClr val="ED2525"/>
                  </a:solidFill>
                </a:rPr>
                <a:t>Viết vào vở tập viết</a:t>
              </a:r>
            </a:p>
          </p:txBody>
        </p:sp>
      </p:grpSp>
    </p:spTree>
    <p:extLst>
      <p:ext uri="{BB962C8B-B14F-4D97-AF65-F5344CB8AC3E}">
        <p14:creationId xmlns:p14="http://schemas.microsoft.com/office/powerpoint/2010/main" val="3746055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2645566" y="1266199"/>
            <a:ext cx="7744644" cy="1655507"/>
            <a:chOff x="566289" y="2437645"/>
            <a:chExt cx="5384265" cy="901747"/>
          </a:xfrm>
        </p:grpSpPr>
        <p:sp>
          <p:nvSpPr>
            <p:cNvPr id="37" name="Rounded Rectangle 36"/>
            <p:cNvSpPr/>
            <p:nvPr/>
          </p:nvSpPr>
          <p:spPr>
            <a:xfrm>
              <a:off x="1338013" y="2618891"/>
              <a:ext cx="4612541" cy="574422"/>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UTM Avo" panose="02040603050506020204" pitchFamily="18" charset="0"/>
                  <a:ea typeface="Tahoma" panose="020B0604030504040204" pitchFamily="34" charset="0"/>
                  <a:cs typeface="Arial" panose="020B0604020202020204" pitchFamily="34" charset="0"/>
                </a:rPr>
                <a:t> Luyện viết các chữ hoa đã học trong bài.</a:t>
              </a:r>
              <a:endPar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endParaRPr>
            </a:p>
          </p:txBody>
        </p:sp>
        <p:pic>
          <p:nvPicPr>
            <p:cNvPr id="38" name="Picture 37"/>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566289" y="2437645"/>
              <a:ext cx="1211716" cy="901747"/>
            </a:xfrm>
            <a:prstGeom prst="rect">
              <a:avLst/>
            </a:prstGeom>
          </p:spPr>
        </p:pic>
      </p:grpSp>
      <p:grpSp>
        <p:nvGrpSpPr>
          <p:cNvPr id="39" name="Group 38"/>
          <p:cNvGrpSpPr/>
          <p:nvPr/>
        </p:nvGrpSpPr>
        <p:grpSpPr>
          <a:xfrm>
            <a:off x="816477" y="2846867"/>
            <a:ext cx="8546795" cy="1762782"/>
            <a:chOff x="679733" y="3073214"/>
            <a:chExt cx="6768476" cy="1072260"/>
          </a:xfrm>
        </p:grpSpPr>
        <p:sp>
          <p:nvSpPr>
            <p:cNvPr id="40" name="Rounded Rectangle 39"/>
            <p:cNvSpPr/>
            <p:nvPr/>
          </p:nvSpPr>
          <p:spPr>
            <a:xfrm>
              <a:off x="1385047" y="3310671"/>
              <a:ext cx="6063162" cy="632011"/>
            </a:xfrm>
            <a:prstGeom prst="roundRect">
              <a:avLst/>
            </a:prstGeom>
            <a:solidFill>
              <a:srgbClr val="FD77E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UTM Avo" panose="02040603050506020204" pitchFamily="18" charset="0"/>
                  <a:ea typeface="Tahoma" panose="020B0604030504040204" pitchFamily="34" charset="0"/>
                  <a:cs typeface="Arial" panose="020B0604020202020204" pitchFamily="34" charset="0"/>
                </a:rPr>
                <a:t>Thực hiện các phần viết ở nhà trong vở Tập viết.</a:t>
              </a:r>
              <a:endPar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endParaRPr>
            </a:p>
          </p:txBody>
        </p:sp>
        <p:pic>
          <p:nvPicPr>
            <p:cNvPr id="41" name="Picture 40"/>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679733" y="3073214"/>
              <a:ext cx="1287378" cy="1072260"/>
            </a:xfrm>
            <a:prstGeom prst="rect">
              <a:avLst/>
            </a:prstGeom>
          </p:spPr>
        </p:pic>
      </p:grpSp>
      <p:grpSp>
        <p:nvGrpSpPr>
          <p:cNvPr id="42" name="Group 41"/>
          <p:cNvGrpSpPr/>
          <p:nvPr/>
        </p:nvGrpSpPr>
        <p:grpSpPr>
          <a:xfrm>
            <a:off x="-35793" y="4523059"/>
            <a:ext cx="7307947" cy="1538383"/>
            <a:chOff x="809714" y="3914261"/>
            <a:chExt cx="6244239" cy="1204042"/>
          </a:xfrm>
        </p:grpSpPr>
        <p:sp>
          <p:nvSpPr>
            <p:cNvPr id="43" name="Rounded Rectangle 42"/>
            <p:cNvSpPr/>
            <p:nvPr/>
          </p:nvSpPr>
          <p:spPr>
            <a:xfrm>
              <a:off x="1385046" y="4209313"/>
              <a:ext cx="5668907" cy="815590"/>
            </a:xfrm>
            <a:prstGeom prst="roundRect">
              <a:avLst/>
            </a:prstGeom>
            <a:solidFill>
              <a:srgbClr val="FF9999"/>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UTM Avo" panose="02040603050506020204" pitchFamily="18" charset="0"/>
                  <a:ea typeface="Tahoma" panose="020B0604030504040204" pitchFamily="34" charset="0"/>
                  <a:cs typeface="Arial" panose="020B0604020202020204" pitchFamily="34" charset="0"/>
                </a:rPr>
                <a:t>Chuẩn bị bài học sau:…</a:t>
              </a:r>
              <a:endPar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endParaRPr>
            </a:p>
          </p:txBody>
        </p:sp>
        <p:pic>
          <p:nvPicPr>
            <p:cNvPr id="44" name="Picture 43"/>
            <p:cNvPicPr>
              <a:picLocks noChangeAspect="1"/>
            </p:cNvPicPr>
            <p:nvPr/>
          </p:nvPicPr>
          <p:blipFill>
            <a:blip r:embed="rId7" cstate="print">
              <a:extLst>
                <a:ext uri="{BEBA8EAE-BF5A-486C-A8C5-ECC9F3942E4B}">
                  <a14:imgProps xmlns:a14="http://schemas.microsoft.com/office/drawing/2010/main">
                    <a14:imgLayer r:embed="rId8">
                      <a14:imgEffect>
                        <a14:backgroundRemoval t="3667" b="96667" l="2667" r="97500"/>
                      </a14:imgEffect>
                    </a14:imgLayer>
                  </a14:imgProps>
                </a:ext>
                <a:ext uri="{28A0092B-C50C-407E-A947-70E740481C1C}">
                  <a14:useLocalDpi xmlns:a14="http://schemas.microsoft.com/office/drawing/2010/main" val="0"/>
                </a:ext>
              </a:extLst>
            </a:blip>
            <a:stretch>
              <a:fillRect/>
            </a:stretch>
          </p:blipFill>
          <p:spPr>
            <a:xfrm rot="21024721">
              <a:off x="809714" y="3914261"/>
              <a:ext cx="1389443" cy="1204042"/>
            </a:xfrm>
            <a:prstGeom prst="rect">
              <a:avLst/>
            </a:prstGeom>
          </p:spPr>
        </p:pic>
      </p:grpSp>
      <p:grpSp>
        <p:nvGrpSpPr>
          <p:cNvPr id="26" name="Group 25">
            <a:extLst>
              <a:ext uri="{FF2B5EF4-FFF2-40B4-BE49-F238E27FC236}">
                <a16:creationId xmlns:a16="http://schemas.microsoft.com/office/drawing/2014/main" id="{5FBB09E6-E2E0-847C-80CB-B14EE1D06E4F}"/>
              </a:ext>
            </a:extLst>
          </p:cNvPr>
          <p:cNvGrpSpPr/>
          <p:nvPr/>
        </p:nvGrpSpPr>
        <p:grpSpPr>
          <a:xfrm>
            <a:off x="-329925" y="262297"/>
            <a:ext cx="13502384" cy="1575635"/>
            <a:chOff x="-655192" y="-149158"/>
            <a:chExt cx="13502384" cy="1575635"/>
          </a:xfrm>
        </p:grpSpPr>
        <p:pic>
          <p:nvPicPr>
            <p:cNvPr id="27" name="Picture 26">
              <a:extLst>
                <a:ext uri="{FF2B5EF4-FFF2-40B4-BE49-F238E27FC236}">
                  <a16:creationId xmlns:a16="http://schemas.microsoft.com/office/drawing/2014/main" id="{24ABEE8A-65E4-7228-8FDE-9B2D8D9D300A}"/>
                </a:ext>
              </a:extLst>
            </p:cNvPr>
            <p:cNvPicPr>
              <a:picLocks noChangeAspect="1"/>
            </p:cNvPicPr>
            <p:nvPr/>
          </p:nvPicPr>
          <p:blipFill>
            <a:blip r:embed="rId9">
              <a:duotone>
                <a:prstClr val="black"/>
                <a:srgbClr val="92D050">
                  <a:tint val="45000"/>
                  <a:satMod val="400000"/>
                </a:srgbClr>
              </a:duotone>
              <a:extLst>
                <a:ext uri="{BEBA8EAE-BF5A-486C-A8C5-ECC9F3942E4B}">
                  <a14:imgProps xmlns:a14="http://schemas.microsoft.com/office/drawing/2010/main">
                    <a14:imgLayer r:embed="rId10">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a:extLst>
                <a:ext uri="{FF2B5EF4-FFF2-40B4-BE49-F238E27FC236}">
                  <a16:creationId xmlns:a16="http://schemas.microsoft.com/office/drawing/2014/main" id="{9AF4E595-11DB-DEFF-5C0D-B6F6AC92AC14}"/>
                </a:ext>
              </a:extLst>
            </p:cNvPr>
            <p:cNvSpPr txBox="1"/>
            <p:nvPr/>
          </p:nvSpPr>
          <p:spPr>
            <a:xfrm>
              <a:off x="1237686" y="98454"/>
              <a:ext cx="9032208" cy="1328023"/>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3600" b="1">
                  <a:solidFill>
                    <a:schemeClr val="tx1"/>
                  </a:solidFill>
                  <a:latin typeface="UTM Avo" panose="02040603050506020204" pitchFamily="18" charset="0"/>
                </a:rPr>
                <a:t>Dặn dò</a:t>
              </a:r>
            </a:p>
            <a:p>
              <a:pPr algn="ctr"/>
              <a:endParaRPr lang="en-US" sz="3600" b="1" dirty="0">
                <a:solidFill>
                  <a:schemeClr val="tx1"/>
                </a:solidFill>
                <a:latin typeface="UTM Avo" panose="02040603050506020204" pitchFamily="18" charset="0"/>
              </a:endParaRPr>
            </a:p>
          </p:txBody>
        </p:sp>
      </p:grpSp>
      <p:pic>
        <p:nvPicPr>
          <p:cNvPr id="16" name="图片 25"/>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rot="21155772">
            <a:off x="-436684" y="-410444"/>
            <a:ext cx="2725087" cy="2119513"/>
          </a:xfrm>
          <a:prstGeom prst="rect">
            <a:avLst/>
          </a:prstGeom>
        </p:spPr>
      </p:pic>
      <p:pic>
        <p:nvPicPr>
          <p:cNvPr id="29" name="Picture 28">
            <a:extLst>
              <a:ext uri="{FF2B5EF4-FFF2-40B4-BE49-F238E27FC236}">
                <a16:creationId xmlns:a16="http://schemas.microsoft.com/office/drawing/2014/main" id="{EB7CEB38-B7A8-F540-ABCA-AB3093C4085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63272" y="2860768"/>
            <a:ext cx="3003708" cy="3447475"/>
          </a:xfrm>
          <a:prstGeom prst="rect">
            <a:avLst/>
          </a:prstGeom>
        </p:spPr>
      </p:pic>
    </p:spTree>
    <p:extLst>
      <p:ext uri="{BB962C8B-B14F-4D97-AF65-F5344CB8AC3E}">
        <p14:creationId xmlns:p14="http://schemas.microsoft.com/office/powerpoint/2010/main" val="508808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1000"/>
                                        <p:tgtEl>
                                          <p:spTgt spid="36"/>
                                        </p:tgtEl>
                                      </p:cBhvr>
                                    </p:animEffect>
                                    <p:anim calcmode="lin" valueType="num">
                                      <p:cBhvr>
                                        <p:cTn id="12" dur="1000" fill="hold"/>
                                        <p:tgtEl>
                                          <p:spTgt spid="36"/>
                                        </p:tgtEl>
                                        <p:attrNameLst>
                                          <p:attrName>ppt_x</p:attrName>
                                        </p:attrNameLst>
                                      </p:cBhvr>
                                      <p:tavLst>
                                        <p:tav tm="0">
                                          <p:val>
                                            <p:strVal val="#ppt_x"/>
                                          </p:val>
                                        </p:tav>
                                        <p:tav tm="100000">
                                          <p:val>
                                            <p:strVal val="#ppt_x"/>
                                          </p:val>
                                        </p:tav>
                                      </p:tavLst>
                                    </p:anim>
                                    <p:anim calcmode="lin" valueType="num">
                                      <p:cBhvr>
                                        <p:cTn id="13" dur="1000" fill="hold"/>
                                        <p:tgtEl>
                                          <p:spTgt spid="3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577516" y="435934"/>
            <a:ext cx="11261557" cy="4360176"/>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C93B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228428" y="4407076"/>
            <a:ext cx="2297832" cy="2243111"/>
          </a:xfrm>
          <a:prstGeom prst="rect">
            <a:avLst/>
          </a:prstGeom>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01783" y="4865691"/>
            <a:ext cx="2235200" cy="2006600"/>
          </a:xfrm>
          <a:prstGeom prst="rect">
            <a:avLst/>
          </a:prstGeom>
        </p:spPr>
      </p:pic>
      <p:pic>
        <p:nvPicPr>
          <p:cNvPr id="35" name="图片 12">
            <a:extLst>
              <a:ext uri="{FF2B5EF4-FFF2-40B4-BE49-F238E27FC236}">
                <a16:creationId xmlns:a16="http://schemas.microsoft.com/office/drawing/2014/main" id="{DAAE84C2-A20D-9508-9E4D-C344EE88AE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1"/>
          <a:stretch/>
        </p:blipFill>
        <p:spPr>
          <a:xfrm>
            <a:off x="1501738" y="2976421"/>
            <a:ext cx="9443624" cy="3902006"/>
          </a:xfrm>
          <a:prstGeom prst="rect">
            <a:avLst/>
          </a:prstGeom>
        </p:spPr>
      </p:pic>
      <p:pic>
        <p:nvPicPr>
          <p:cNvPr id="43" name="图片 40">
            <a:extLst>
              <a:ext uri="{FF2B5EF4-FFF2-40B4-BE49-F238E27FC236}">
                <a16:creationId xmlns:a16="http://schemas.microsoft.com/office/drawing/2014/main" id="{FFE9382F-5F3F-7F41-5CE6-0ECEB0B6E7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7698" y="4724822"/>
            <a:ext cx="2064497" cy="1853356"/>
          </a:xfrm>
          <a:prstGeom prst="rect">
            <a:avLst/>
          </a:prstGeom>
        </p:spPr>
      </p:pic>
      <p:pic>
        <p:nvPicPr>
          <p:cNvPr id="3" name="Picture 2">
            <a:extLst>
              <a:ext uri="{FF2B5EF4-FFF2-40B4-BE49-F238E27FC236}">
                <a16:creationId xmlns:a16="http://schemas.microsoft.com/office/drawing/2014/main" id="{E1A0FA2E-DB7C-4FDA-A4B6-1E1D57CE47AF}"/>
              </a:ext>
            </a:extLst>
          </p:cNvPr>
          <p:cNvPicPr>
            <a:picLocks noChangeAspect="1"/>
          </p:cNvPicPr>
          <p:nvPr/>
        </p:nvPicPr>
        <p:blipFill>
          <a:blip r:embed="rId6"/>
          <a:stretch>
            <a:fillRect/>
          </a:stretch>
        </p:blipFill>
        <p:spPr>
          <a:xfrm>
            <a:off x="1733934" y="131388"/>
            <a:ext cx="8724132" cy="4224894"/>
          </a:xfrm>
          <a:prstGeom prst="rect">
            <a:avLst/>
          </a:prstGeom>
        </p:spPr>
      </p:pic>
    </p:spTree>
    <p:extLst>
      <p:ext uri="{BB962C8B-B14F-4D97-AF65-F5344CB8AC3E}">
        <p14:creationId xmlns:p14="http://schemas.microsoft.com/office/powerpoint/2010/main" val="5987950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par>
                                <p:cTn id="11" presetID="3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1000" fill="hold"/>
                                        <p:tgtEl>
                                          <p:spTgt spid="34"/>
                                        </p:tgtEl>
                                        <p:attrNameLst>
                                          <p:attrName>ppt_w</p:attrName>
                                        </p:attrNameLst>
                                      </p:cBhvr>
                                      <p:tavLst>
                                        <p:tav tm="0">
                                          <p:val>
                                            <p:fltVal val="0"/>
                                          </p:val>
                                        </p:tav>
                                        <p:tav tm="100000">
                                          <p:val>
                                            <p:strVal val="#ppt_w"/>
                                          </p:val>
                                        </p:tav>
                                      </p:tavLst>
                                    </p:anim>
                                    <p:anim calcmode="lin" valueType="num">
                                      <p:cBhvr>
                                        <p:cTn id="14" dur="1000" fill="hold"/>
                                        <p:tgtEl>
                                          <p:spTgt spid="34"/>
                                        </p:tgtEl>
                                        <p:attrNameLst>
                                          <p:attrName>ppt_h</p:attrName>
                                        </p:attrNameLst>
                                      </p:cBhvr>
                                      <p:tavLst>
                                        <p:tav tm="0">
                                          <p:val>
                                            <p:fltVal val="0"/>
                                          </p:val>
                                        </p:tav>
                                        <p:tav tm="100000">
                                          <p:val>
                                            <p:strVal val="#ppt_h"/>
                                          </p:val>
                                        </p:tav>
                                      </p:tavLst>
                                    </p:anim>
                                    <p:anim calcmode="lin" valueType="num">
                                      <p:cBhvr>
                                        <p:cTn id="15" dur="1000" fill="hold"/>
                                        <p:tgtEl>
                                          <p:spTgt spid="34"/>
                                        </p:tgtEl>
                                        <p:attrNameLst>
                                          <p:attrName>style.rotation</p:attrName>
                                        </p:attrNameLst>
                                      </p:cBhvr>
                                      <p:tavLst>
                                        <p:tav tm="0">
                                          <p:val>
                                            <p:fltVal val="90"/>
                                          </p:val>
                                        </p:tav>
                                        <p:tav tm="100000">
                                          <p:val>
                                            <p:fltVal val="0"/>
                                          </p:val>
                                        </p:tav>
                                      </p:tavLst>
                                    </p:anim>
                                    <p:animEffect transition="in" filter="fade">
                                      <p:cBhvr>
                                        <p:cTn id="16" dur="1000"/>
                                        <p:tgtEl>
                                          <p:spTgt spid="34"/>
                                        </p:tgtEl>
                                      </p:cBhvr>
                                    </p:animEffect>
                                  </p:childTnLst>
                                </p:cTn>
                              </p:par>
                              <p:par>
                                <p:cTn id="17" presetID="42"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sp>
        <p:nvSpPr>
          <p:cNvPr id="42" name="圆角矩形 9"/>
          <p:cNvSpPr/>
          <p:nvPr/>
        </p:nvSpPr>
        <p:spPr>
          <a:xfrm>
            <a:off x="-1523999" y="331557"/>
            <a:ext cx="14630400" cy="1893493"/>
          </a:xfrm>
          <a:prstGeom prst="roundRect">
            <a:avLst>
              <a:gd name="adj" fmla="val 3606"/>
            </a:avLst>
          </a:prstGeom>
          <a:solidFill>
            <a:schemeClr val="bg1">
              <a:alpha val="38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4" name="Group 3">
            <a:extLst>
              <a:ext uri="{FF2B5EF4-FFF2-40B4-BE49-F238E27FC236}">
                <a16:creationId xmlns:a16="http://schemas.microsoft.com/office/drawing/2014/main" id="{68A7C7CF-A524-AE75-9F0A-19EFBD78AB08}"/>
              </a:ext>
            </a:extLst>
          </p:cNvPr>
          <p:cNvGrpSpPr/>
          <p:nvPr/>
        </p:nvGrpSpPr>
        <p:grpSpPr>
          <a:xfrm>
            <a:off x="-441512" y="1902891"/>
            <a:ext cx="8851047" cy="4888840"/>
            <a:chOff x="3146" y="1970852"/>
            <a:chExt cx="9184676" cy="4888840"/>
          </a:xfrm>
        </p:grpSpPr>
        <p:grpSp>
          <p:nvGrpSpPr>
            <p:cNvPr id="14" name="Group 13"/>
            <p:cNvGrpSpPr/>
            <p:nvPr/>
          </p:nvGrpSpPr>
          <p:grpSpPr>
            <a:xfrm>
              <a:off x="826325" y="1970852"/>
              <a:ext cx="8361497" cy="4259101"/>
              <a:chOff x="5125306" y="548641"/>
              <a:chExt cx="5723577" cy="2988754"/>
            </a:xfrm>
          </p:grpSpPr>
          <p:grpSp>
            <p:nvGrpSpPr>
              <p:cNvPr id="38" name="组合 32"/>
              <p:cNvGrpSpPr/>
              <p:nvPr/>
            </p:nvGrpSpPr>
            <p:grpSpPr>
              <a:xfrm>
                <a:off x="5125306" y="548641"/>
                <a:ext cx="5723577" cy="2988754"/>
                <a:chOff x="1020" y="1424"/>
                <a:chExt cx="11012" cy="8708"/>
              </a:xfrm>
              <a:effectLst>
                <a:outerShdw blurRad="50800" dist="38100" algn="l" rotWithShape="0">
                  <a:prstClr val="black">
                    <a:alpha val="40000"/>
                  </a:prstClr>
                </a:outerShdw>
              </a:effectLst>
            </p:grpSpPr>
            <p:sp>
              <p:nvSpPr>
                <p:cNvPr id="39" name="云形 33"/>
                <p:cNvSpPr/>
                <p:nvPr/>
              </p:nvSpPr>
              <p:spPr>
                <a:xfrm>
                  <a:off x="1220" y="2528"/>
                  <a:ext cx="10812" cy="7604"/>
                </a:xfrm>
                <a:prstGeom prst="cloud">
                  <a:avLst/>
                </a:prstGeom>
                <a:solidFill>
                  <a:srgbClr val="FBE09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sp>
              <p:nvSpPr>
                <p:cNvPr id="40" name="云形 34"/>
                <p:cNvSpPr/>
                <p:nvPr/>
              </p:nvSpPr>
              <p:spPr>
                <a:xfrm>
                  <a:off x="1020" y="1424"/>
                  <a:ext cx="10812" cy="8508"/>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6" name="TextBox 5"/>
              <p:cNvSpPr txBox="1"/>
              <p:nvPr/>
            </p:nvSpPr>
            <p:spPr>
              <a:xfrm>
                <a:off x="6012106" y="961850"/>
                <a:ext cx="3754696" cy="2053876"/>
              </a:xfrm>
              <a:prstGeom prst="rect">
                <a:avLst/>
              </a:prstGeom>
              <a:noFill/>
            </p:spPr>
            <p:txBody>
              <a:bodyPr wrap="square" rtlCol="0">
                <a:spAutoFit/>
                <a:scene3d>
                  <a:camera prst="orthographicFront"/>
                  <a:lightRig rig="threePt" dir="t"/>
                </a:scene3d>
                <a:sp3d extrusionH="57150">
                  <a:bevelT w="50800" h="38100" prst="riblet"/>
                </a:sp3d>
              </a:bodyPr>
              <a:lstStyle/>
              <a:p>
                <a:pPr algn="ctr"/>
                <a:r>
                  <a:rPr lang="en-US" sz="3600" b="1" dirty="0" err="1">
                    <a:solidFill>
                      <a:srgbClr val="002060"/>
                    </a:solidFill>
                    <a:latin typeface="UTM Avo" panose="02040603050506020204" pitchFamily="18" charset="0"/>
                  </a:rPr>
                  <a:t>Cùng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chúng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tớ</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chuẩn</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bị</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đồ</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dùng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học</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tập</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đến</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lớp</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bằng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cách</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tham</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gia</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trò</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chơi</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này</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nhé</a:t>
                </a:r>
                <a:r>
                  <a:rPr lang="en-US" sz="3600" b="1" dirty="0">
                    <a:solidFill>
                      <a:srgbClr val="002060"/>
                    </a:solidFill>
                    <a:latin typeface="UTM Avo" panose="02040603050506020204" pitchFamily="18" charset="0"/>
                  </a:rPr>
                  <a:t>!</a:t>
                </a:r>
              </a:p>
            </p:txBody>
          </p:sp>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5631" y="2305730"/>
              <a:ext cx="1038748" cy="2030127"/>
            </a:xfrm>
            <a:prstGeom prst="rect">
              <a:avLst/>
            </a:prstGeom>
          </p:spPr>
        </p:pic>
        <p:pic>
          <p:nvPicPr>
            <p:cNvPr id="17" name="Hộp màu"/>
            <p:cNvPicPr>
              <a:picLocks noChangeAspect="1"/>
            </p:cNvPicPr>
            <p:nvPr/>
          </p:nvPicPr>
          <p:blipFill>
            <a:blip r:embed="rId4" cstate="print">
              <a:extLst>
                <a:ext uri="{BEBA8EAE-BF5A-486C-A8C5-ECC9F3942E4B}">
                  <a14:imgProps xmlns:a14="http://schemas.microsoft.com/office/drawing/2010/main">
                    <a14:imgLayer r:embed="rId5">
                      <a14:imgEffect>
                        <a14:backgroundRemoval t="3704" b="98272" l="9744" r="89776"/>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978187" y="4706659"/>
              <a:ext cx="1583952" cy="2049523"/>
            </a:xfrm>
            <a:prstGeom prst="rect">
              <a:avLst/>
            </a:prstGeom>
          </p:spPr>
        </p:pic>
        <p:pic>
          <p:nvPicPr>
            <p:cNvPr id="16" name="图片 4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19001699">
              <a:off x="3146" y="2348619"/>
              <a:ext cx="2340863" cy="2502317"/>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669" b="92642" l="0" r="98729"/>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073579" y="4575124"/>
              <a:ext cx="1430730" cy="1812662"/>
            </a:xfrm>
            <a:prstGeom prst="rect">
              <a:avLst/>
            </a:prstGeom>
          </p:spPr>
        </p:pic>
        <p:pic>
          <p:nvPicPr>
            <p:cNvPr id="19" name="tẩy">
              <a:extLst>
                <a:ext uri="{FF2B5EF4-FFF2-40B4-BE49-F238E27FC236}">
                  <a16:creationId xmlns:a16="http://schemas.microsoft.com/office/drawing/2014/main" id="{69D30F14-6A6B-CD8E-8009-53EFBE36EA8C}"/>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67778" y1="21406" x2="35667" y2="52812"/>
                          <a14:foregroundMark x1="23667" y1="48906" x2="38556" y2="76719"/>
                          <a14:foregroundMark x1="20333" y1="61094" x2="33333" y2="79375"/>
                          <a14:foregroundMark x1="78444" y1="40156" x2="50222" y2="67188"/>
                        </a14:backgroundRemoval>
                      </a14:imgEffect>
                    </a14:imgLayer>
                  </a14:imgProps>
                </a:ext>
                <a:ext uri="{28A0092B-C50C-407E-A947-70E740481C1C}">
                  <a14:useLocalDpi xmlns:a14="http://schemas.microsoft.com/office/drawing/2010/main" val="0"/>
                </a:ext>
              </a:extLst>
            </a:blip>
            <a:stretch>
              <a:fillRect/>
            </a:stretch>
          </p:blipFill>
          <p:spPr>
            <a:xfrm>
              <a:off x="4277760" y="5566721"/>
              <a:ext cx="1818240" cy="1292971"/>
            </a:xfrm>
            <a:prstGeom prst="rect">
              <a:avLst/>
            </a:prstGeom>
          </p:spPr>
        </p:pic>
      </p:grpSp>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07989" y="2582832"/>
            <a:ext cx="3702143" cy="4080535"/>
          </a:xfrm>
          <a:prstGeom prst="rect">
            <a:avLst/>
          </a:prstGeom>
        </p:spPr>
      </p:pic>
      <p:grpSp>
        <p:nvGrpSpPr>
          <p:cNvPr id="20" name="Group 19">
            <a:extLst>
              <a:ext uri="{FF2B5EF4-FFF2-40B4-BE49-F238E27FC236}">
                <a16:creationId xmlns:a16="http://schemas.microsoft.com/office/drawing/2014/main" id="{AEEFA715-04A4-437F-A039-48BF262D711A}"/>
              </a:ext>
            </a:extLst>
          </p:cNvPr>
          <p:cNvGrpSpPr/>
          <p:nvPr/>
        </p:nvGrpSpPr>
        <p:grpSpPr>
          <a:xfrm>
            <a:off x="262848" y="-2676729"/>
            <a:ext cx="11438709" cy="1780357"/>
            <a:chOff x="365760" y="184114"/>
            <a:chExt cx="11438709" cy="1780357"/>
          </a:xfrm>
        </p:grpSpPr>
        <p:sp>
          <p:nvSpPr>
            <p:cNvPr id="21" name="TextBox 20">
              <a:extLst>
                <a:ext uri="{FF2B5EF4-FFF2-40B4-BE49-F238E27FC236}">
                  <a16:creationId xmlns:a16="http://schemas.microsoft.com/office/drawing/2014/main" id="{12F88694-E455-4FBF-9E8A-E252397072A0}"/>
                </a:ext>
              </a:extLst>
            </p:cNvPr>
            <p:cNvSpPr txBox="1"/>
            <p:nvPr/>
          </p:nvSpPr>
          <p:spPr>
            <a:xfrm>
              <a:off x="387532" y="210145"/>
              <a:ext cx="11416937" cy="1754326"/>
            </a:xfrm>
            <a:prstGeom prst="rect">
              <a:avLst/>
            </a:prstGeom>
            <a:noFill/>
          </p:spPr>
          <p:txBody>
            <a:bodyPr wrap="square" rtlCol="0">
              <a:spAutoFit/>
            </a:bodyPr>
            <a:lstStyle/>
            <a:p>
              <a:pPr algn="ctr"/>
              <a:r>
                <a:rPr lang="en-US" sz="6000" dirty="0" err="1">
                  <a:ln w="69850">
                    <a:solidFill>
                      <a:schemeClr val="tx1"/>
                    </a:solidFill>
                  </a:ln>
                  <a:latin typeface="UTM Banque" panose="02040603050506020204" pitchFamily="18" charset="0"/>
                </a:rPr>
                <a:t>Trò</a:t>
              </a:r>
              <a:r>
                <a:rPr lang="en-US" sz="6000" dirty="0">
                  <a:ln w="69850">
                    <a:solidFill>
                      <a:schemeClr val="tx1"/>
                    </a:solidFill>
                  </a:ln>
                  <a:latin typeface="UTM Banque" panose="02040603050506020204" pitchFamily="18" charset="0"/>
                </a:rPr>
                <a:t> </a:t>
              </a:r>
              <a:r>
                <a:rPr lang="en-US" sz="6000" dirty="0" err="1">
                  <a:ln w="69850">
                    <a:solidFill>
                      <a:schemeClr val="tx1"/>
                    </a:solidFill>
                  </a:ln>
                  <a:latin typeface="UTM Banque" panose="02040603050506020204" pitchFamily="18" charset="0"/>
                </a:rPr>
                <a:t>chơi</a:t>
              </a:r>
              <a:endParaRPr lang="en-US" sz="6000" dirty="0">
                <a:ln w="69850">
                  <a:solidFill>
                    <a:schemeClr val="tx1"/>
                  </a:solidFill>
                </a:ln>
                <a:latin typeface="UTM Banque" panose="02040603050506020204" pitchFamily="18" charset="0"/>
              </a:endParaRPr>
            </a:p>
            <a:p>
              <a:pPr algn="ctr"/>
              <a:r>
                <a:rPr lang="en-US" sz="4800" dirty="0" err="1">
                  <a:ln w="69850">
                    <a:solidFill>
                      <a:schemeClr val="tx1"/>
                    </a:solidFill>
                  </a:ln>
                  <a:latin typeface="UTM Banque" panose="02040603050506020204" pitchFamily="18" charset="0"/>
                </a:rPr>
                <a:t>Chuẩn</a:t>
              </a:r>
              <a:r>
                <a:rPr lang="en-US" sz="4800" dirty="0">
                  <a:ln w="69850">
                    <a:solidFill>
                      <a:schemeClr val="tx1"/>
                    </a:solidFill>
                  </a:ln>
                  <a:latin typeface="UTM Banque" panose="02040603050506020204" pitchFamily="18" charset="0"/>
                </a:rPr>
                <a:t> </a:t>
              </a:r>
              <a:r>
                <a:rPr lang="en-US" sz="4800" dirty="0" err="1">
                  <a:ln w="69850">
                    <a:solidFill>
                      <a:schemeClr val="tx1"/>
                    </a:solidFill>
                  </a:ln>
                  <a:latin typeface="UTM Banque" panose="02040603050506020204" pitchFamily="18" charset="0"/>
                </a:rPr>
                <a:t>bị</a:t>
              </a:r>
              <a:r>
                <a:rPr lang="en-US" sz="4800" dirty="0">
                  <a:ln w="69850">
                    <a:solidFill>
                      <a:schemeClr val="tx1"/>
                    </a:solidFill>
                  </a:ln>
                  <a:latin typeface="UTM Banque" panose="02040603050506020204" pitchFamily="18" charset="0"/>
                </a:rPr>
                <a:t> </a:t>
              </a:r>
              <a:r>
                <a:rPr lang="en-US" sz="4800" dirty="0" err="1">
                  <a:ln w="69850">
                    <a:solidFill>
                      <a:schemeClr val="tx1"/>
                    </a:solidFill>
                  </a:ln>
                  <a:latin typeface="UTM Banque" panose="02040603050506020204" pitchFamily="18" charset="0"/>
                </a:rPr>
                <a:t>đồ</a:t>
              </a:r>
              <a:r>
                <a:rPr lang="en-US" sz="4800" dirty="0">
                  <a:ln w="69850">
                    <a:solidFill>
                      <a:schemeClr val="tx1"/>
                    </a:solidFill>
                  </a:ln>
                  <a:latin typeface="UTM Banque" panose="02040603050506020204" pitchFamily="18" charset="0"/>
                </a:rPr>
                <a:t> </a:t>
              </a:r>
              <a:r>
                <a:rPr lang="en-US" sz="4800" dirty="0" err="1">
                  <a:ln w="69850">
                    <a:solidFill>
                      <a:schemeClr val="tx1"/>
                    </a:solidFill>
                  </a:ln>
                  <a:latin typeface="UTM Banque" panose="02040603050506020204" pitchFamily="18" charset="0"/>
                </a:rPr>
                <a:t>dùng</a:t>
              </a:r>
              <a:r>
                <a:rPr lang="en-US" sz="4800" dirty="0">
                  <a:ln w="69850">
                    <a:solidFill>
                      <a:schemeClr val="tx1"/>
                    </a:solidFill>
                  </a:ln>
                  <a:latin typeface="UTM Banque" panose="02040603050506020204" pitchFamily="18" charset="0"/>
                </a:rPr>
                <a:t> </a:t>
              </a:r>
              <a:r>
                <a:rPr lang="en-US" sz="4800" dirty="0" err="1">
                  <a:ln w="69850">
                    <a:solidFill>
                      <a:schemeClr val="tx1"/>
                    </a:solidFill>
                  </a:ln>
                  <a:latin typeface="UTM Banque" panose="02040603050506020204" pitchFamily="18" charset="0"/>
                </a:rPr>
                <a:t>đến</a:t>
              </a:r>
              <a:r>
                <a:rPr lang="en-US" sz="4800" dirty="0">
                  <a:ln w="69850">
                    <a:solidFill>
                      <a:schemeClr val="tx1"/>
                    </a:solidFill>
                  </a:ln>
                  <a:latin typeface="UTM Banque" panose="02040603050506020204" pitchFamily="18" charset="0"/>
                </a:rPr>
                <a:t> </a:t>
              </a:r>
              <a:r>
                <a:rPr lang="en-US" sz="4800" dirty="0" err="1">
                  <a:ln w="69850">
                    <a:solidFill>
                      <a:schemeClr val="tx1"/>
                    </a:solidFill>
                  </a:ln>
                  <a:latin typeface="UTM Banque" panose="02040603050506020204" pitchFamily="18" charset="0"/>
                </a:rPr>
                <a:t>lớp</a:t>
              </a:r>
              <a:endParaRPr lang="en-US" sz="4800" dirty="0">
                <a:ln w="69850">
                  <a:solidFill>
                    <a:schemeClr val="tx1"/>
                  </a:solidFill>
                </a:ln>
                <a:latin typeface="UTM Banque" panose="02040603050506020204" pitchFamily="18" charset="0"/>
              </a:endParaRPr>
            </a:p>
          </p:txBody>
        </p:sp>
        <p:sp>
          <p:nvSpPr>
            <p:cNvPr id="22" name="TextBox 21">
              <a:extLst>
                <a:ext uri="{FF2B5EF4-FFF2-40B4-BE49-F238E27FC236}">
                  <a16:creationId xmlns:a16="http://schemas.microsoft.com/office/drawing/2014/main" id="{F805EAD4-9A1E-45E4-A1AF-451640474F29}"/>
                </a:ext>
              </a:extLst>
            </p:cNvPr>
            <p:cNvSpPr txBox="1"/>
            <p:nvPr/>
          </p:nvSpPr>
          <p:spPr>
            <a:xfrm>
              <a:off x="365760" y="184114"/>
              <a:ext cx="11416937" cy="1754326"/>
            </a:xfrm>
            <a:prstGeom prst="rect">
              <a:avLst/>
            </a:prstGeom>
            <a:noFill/>
          </p:spPr>
          <p:txBody>
            <a:bodyPr wrap="square" rtlCol="0">
              <a:spAutoFit/>
            </a:bodyPr>
            <a:lstStyle/>
            <a:p>
              <a:pPr algn="ctr"/>
              <a:r>
                <a:rPr lang="en-US" sz="6000" dirty="0" err="1">
                  <a:ln w="0">
                    <a:noFill/>
                  </a:ln>
                  <a:solidFill>
                    <a:srgbClr val="FF9999"/>
                  </a:solidFill>
                  <a:latin typeface="UTM Banque" panose="02040603050506020204" pitchFamily="18" charset="0"/>
                </a:rPr>
                <a:t>Trò</a:t>
              </a:r>
              <a:r>
                <a:rPr lang="en-US" sz="6000" dirty="0">
                  <a:ln w="0">
                    <a:noFill/>
                  </a:ln>
                  <a:solidFill>
                    <a:srgbClr val="FF9999"/>
                  </a:solidFill>
                  <a:latin typeface="UTM Banque" panose="02040603050506020204" pitchFamily="18" charset="0"/>
                </a:rPr>
                <a:t> </a:t>
              </a:r>
              <a:r>
                <a:rPr lang="en-US" sz="6000" dirty="0" err="1">
                  <a:ln w="0">
                    <a:noFill/>
                  </a:ln>
                  <a:solidFill>
                    <a:srgbClr val="FF9999"/>
                  </a:solidFill>
                  <a:latin typeface="UTM Banque" panose="02040603050506020204" pitchFamily="18" charset="0"/>
                </a:rPr>
                <a:t>chơi</a:t>
              </a:r>
              <a:endParaRPr lang="en-US" sz="6000" dirty="0">
                <a:ln w="0">
                  <a:noFill/>
                </a:ln>
                <a:solidFill>
                  <a:srgbClr val="FF9999"/>
                </a:solidFill>
                <a:latin typeface="UTM Banque" panose="02040603050506020204" pitchFamily="18" charset="0"/>
              </a:endParaRPr>
            </a:p>
            <a:p>
              <a:pPr algn="ctr"/>
              <a:r>
                <a:rPr lang="en-US" sz="4800" dirty="0" err="1">
                  <a:ln w="0">
                    <a:noFill/>
                  </a:ln>
                  <a:solidFill>
                    <a:srgbClr val="22A675"/>
                  </a:solidFill>
                  <a:effectLst>
                    <a:reflection blurRad="6350" stA="55000" endA="300" endPos="45500" dir="5400000" sy="-100000" algn="bl" rotWithShape="0"/>
                  </a:effectLst>
                  <a:latin typeface="UTM Banque" panose="02040603050506020204" pitchFamily="18" charset="0"/>
                </a:rPr>
                <a:t>Chuẩn</a:t>
              </a:r>
              <a:r>
                <a:rPr lang="en-US" sz="4800" dirty="0">
                  <a:ln w="0">
                    <a:noFill/>
                  </a:ln>
                  <a:solidFill>
                    <a:srgbClr val="E1A629"/>
                  </a:solidFill>
                  <a:effectLst>
                    <a:reflection blurRad="6350" stA="55000" endA="300" endPos="45500" dir="5400000" sy="-100000" algn="bl" rotWithShape="0"/>
                  </a:effectLst>
                  <a:latin typeface="UTM Banque" panose="02040603050506020204" pitchFamily="18" charset="0"/>
                </a:rPr>
                <a:t> </a:t>
              </a:r>
              <a:r>
                <a:rPr lang="en-US" sz="4800" dirty="0" err="1">
                  <a:ln w="0">
                    <a:noFill/>
                  </a:ln>
                  <a:solidFill>
                    <a:srgbClr val="FFC000"/>
                  </a:solidFill>
                  <a:effectLst>
                    <a:reflection blurRad="6350" stA="55000" endA="300" endPos="45500" dir="5400000" sy="-100000" algn="bl" rotWithShape="0"/>
                  </a:effectLst>
                  <a:latin typeface="UTM Banque" panose="02040603050506020204" pitchFamily="18" charset="0"/>
                </a:rPr>
                <a:t>bị</a:t>
              </a:r>
              <a:r>
                <a:rPr lang="en-US" sz="4800" dirty="0">
                  <a:ln w="0">
                    <a:noFill/>
                  </a:ln>
                  <a:solidFill>
                    <a:srgbClr val="E1A629"/>
                  </a:solidFill>
                  <a:effectLst>
                    <a:reflection blurRad="6350" stA="55000" endA="300" endPos="45500" dir="5400000" sy="-100000" algn="bl" rotWithShape="0"/>
                  </a:effectLst>
                  <a:latin typeface="UTM Banque" panose="02040603050506020204" pitchFamily="18" charset="0"/>
                </a:rPr>
                <a:t> </a:t>
              </a:r>
              <a:r>
                <a:rPr lang="en-US" sz="4800" dirty="0" err="1">
                  <a:ln w="0">
                    <a:noFill/>
                  </a:ln>
                  <a:solidFill>
                    <a:schemeClr val="accent2"/>
                  </a:solidFill>
                  <a:effectLst>
                    <a:reflection blurRad="6350" stA="55000" endA="300" endPos="45500" dir="5400000" sy="-100000" algn="bl" rotWithShape="0"/>
                  </a:effectLst>
                  <a:latin typeface="UTM Banque" panose="02040603050506020204" pitchFamily="18" charset="0"/>
                </a:rPr>
                <a:t>đồ</a:t>
              </a:r>
              <a:r>
                <a:rPr lang="en-US" sz="4800" dirty="0">
                  <a:ln w="0">
                    <a:noFill/>
                  </a:ln>
                  <a:solidFill>
                    <a:srgbClr val="E1A629"/>
                  </a:solidFill>
                  <a:effectLst>
                    <a:reflection blurRad="6350" stA="55000" endA="300" endPos="45500" dir="5400000" sy="-100000" algn="bl" rotWithShape="0"/>
                  </a:effectLst>
                  <a:latin typeface="UTM Banque" panose="02040603050506020204" pitchFamily="18" charset="0"/>
                </a:rPr>
                <a:t> </a:t>
              </a:r>
              <a:r>
                <a:rPr lang="en-US" sz="4800" dirty="0" err="1">
                  <a:ln w="0">
                    <a:noFill/>
                  </a:ln>
                  <a:solidFill>
                    <a:srgbClr val="7030A0"/>
                  </a:solidFill>
                  <a:effectLst>
                    <a:reflection blurRad="6350" stA="55000" endA="300" endPos="45500" dir="5400000" sy="-100000" algn="bl" rotWithShape="0"/>
                  </a:effectLst>
                  <a:latin typeface="UTM Banque" panose="02040603050506020204" pitchFamily="18" charset="0"/>
                </a:rPr>
                <a:t>dùng</a:t>
              </a:r>
              <a:r>
                <a:rPr lang="en-US" sz="4800" dirty="0">
                  <a:ln w="0">
                    <a:noFill/>
                  </a:ln>
                  <a:solidFill>
                    <a:srgbClr val="E1A629"/>
                  </a:solidFill>
                  <a:effectLst>
                    <a:reflection blurRad="6350" stA="55000" endA="300" endPos="45500" dir="5400000" sy="-100000" algn="bl" rotWithShape="0"/>
                  </a:effectLst>
                  <a:latin typeface="UTM Banque" panose="02040603050506020204" pitchFamily="18" charset="0"/>
                </a:rPr>
                <a:t> </a:t>
              </a:r>
              <a:r>
                <a:rPr lang="en-US" sz="4800" dirty="0" err="1">
                  <a:ln w="0">
                    <a:noFill/>
                  </a:ln>
                  <a:solidFill>
                    <a:srgbClr val="FFC000"/>
                  </a:solidFill>
                  <a:effectLst>
                    <a:reflection blurRad="6350" stA="55000" endA="300" endPos="45500" dir="5400000" sy="-100000" algn="bl" rotWithShape="0"/>
                  </a:effectLst>
                  <a:latin typeface="UTM Banque" panose="02040603050506020204" pitchFamily="18" charset="0"/>
                </a:rPr>
                <a:t>đến</a:t>
              </a:r>
              <a:r>
                <a:rPr lang="en-US" sz="4800" dirty="0">
                  <a:ln w="0">
                    <a:noFill/>
                  </a:ln>
                  <a:solidFill>
                    <a:srgbClr val="E1A629"/>
                  </a:solidFill>
                  <a:effectLst>
                    <a:reflection blurRad="6350" stA="55000" endA="300" endPos="45500" dir="5400000" sy="-100000" algn="bl" rotWithShape="0"/>
                  </a:effectLst>
                  <a:latin typeface="UTM Banque" panose="02040603050506020204" pitchFamily="18" charset="0"/>
                </a:rPr>
                <a:t> </a:t>
              </a:r>
              <a:r>
                <a:rPr lang="en-US" sz="4800" dirty="0" err="1">
                  <a:ln w="0">
                    <a:noFill/>
                  </a:ln>
                  <a:solidFill>
                    <a:srgbClr val="FF0000"/>
                  </a:solidFill>
                  <a:effectLst>
                    <a:reflection blurRad="6350" stA="55000" endA="300" endPos="45500" dir="5400000" sy="-100000" algn="bl" rotWithShape="0"/>
                  </a:effectLst>
                  <a:latin typeface="UTM Banque" panose="02040603050506020204" pitchFamily="18" charset="0"/>
                </a:rPr>
                <a:t>lớp</a:t>
              </a:r>
              <a:endParaRPr lang="en-US" sz="4800" dirty="0">
                <a:ln w="0">
                  <a:noFill/>
                </a:ln>
                <a:solidFill>
                  <a:srgbClr val="FF0000"/>
                </a:solidFill>
                <a:effectLst>
                  <a:reflection blurRad="6350" stA="55000" endA="300" endPos="45500" dir="5400000" sy="-100000" algn="bl" rotWithShape="0"/>
                </a:effectLst>
                <a:latin typeface="UTM Banque" panose="02040603050506020204" pitchFamily="18" charset="0"/>
              </a:endParaRPr>
            </a:p>
          </p:txBody>
        </p:sp>
      </p:grpSp>
      <p:pic>
        <p:nvPicPr>
          <p:cNvPr id="5" name="Picture 4">
            <a:extLst>
              <a:ext uri="{FF2B5EF4-FFF2-40B4-BE49-F238E27FC236}">
                <a16:creationId xmlns:a16="http://schemas.microsoft.com/office/drawing/2014/main" id="{ADF574D2-1872-4163-B6F5-1F35F239AC0C}"/>
              </a:ext>
            </a:extLst>
          </p:cNvPr>
          <p:cNvPicPr>
            <a:picLocks noChangeAspect="1"/>
          </p:cNvPicPr>
          <p:nvPr/>
        </p:nvPicPr>
        <p:blipFill>
          <a:blip r:embed="rId12"/>
          <a:stretch>
            <a:fillRect/>
          </a:stretch>
        </p:blipFill>
        <p:spPr>
          <a:xfrm>
            <a:off x="0" y="-72594"/>
            <a:ext cx="11437087" cy="2499577"/>
          </a:xfrm>
          <a:prstGeom prst="rect">
            <a:avLst/>
          </a:prstGeom>
        </p:spPr>
      </p:pic>
    </p:spTree>
    <p:extLst>
      <p:ext uri="{BB962C8B-B14F-4D97-AF65-F5344CB8AC3E}">
        <p14:creationId xmlns:p14="http://schemas.microsoft.com/office/powerpoint/2010/main" val="1365007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repeatCount="2000" fill="hold" nodeType="withEffect">
                                  <p:stCondLst>
                                    <p:cond delay="0"/>
                                  </p:stCondLst>
                                  <p:childTnLst>
                                    <p:animRot by="120000">
                                      <p:cBhvr>
                                        <p:cTn id="9" dur="100" fill="hold">
                                          <p:stCondLst>
                                            <p:cond delay="0"/>
                                          </p:stCondLst>
                                        </p:cTn>
                                        <p:tgtEl>
                                          <p:spTgt spid="20"/>
                                        </p:tgtEl>
                                        <p:attrNameLst>
                                          <p:attrName>r</p:attrName>
                                        </p:attrNameLst>
                                      </p:cBhvr>
                                    </p:animRot>
                                    <p:animRot by="-240000">
                                      <p:cBhvr>
                                        <p:cTn id="10" dur="200" fill="hold">
                                          <p:stCondLst>
                                            <p:cond delay="200"/>
                                          </p:stCondLst>
                                        </p:cTn>
                                        <p:tgtEl>
                                          <p:spTgt spid="20"/>
                                        </p:tgtEl>
                                        <p:attrNameLst>
                                          <p:attrName>r</p:attrName>
                                        </p:attrNameLst>
                                      </p:cBhvr>
                                    </p:animRot>
                                    <p:animRot by="240000">
                                      <p:cBhvr>
                                        <p:cTn id="11" dur="200" fill="hold">
                                          <p:stCondLst>
                                            <p:cond delay="400"/>
                                          </p:stCondLst>
                                        </p:cTn>
                                        <p:tgtEl>
                                          <p:spTgt spid="20"/>
                                        </p:tgtEl>
                                        <p:attrNameLst>
                                          <p:attrName>r</p:attrName>
                                        </p:attrNameLst>
                                      </p:cBhvr>
                                    </p:animRot>
                                    <p:animRot by="-240000">
                                      <p:cBhvr>
                                        <p:cTn id="12" dur="200" fill="hold">
                                          <p:stCondLst>
                                            <p:cond delay="600"/>
                                          </p:stCondLst>
                                        </p:cTn>
                                        <p:tgtEl>
                                          <p:spTgt spid="20"/>
                                        </p:tgtEl>
                                        <p:attrNameLst>
                                          <p:attrName>r</p:attrName>
                                        </p:attrNameLst>
                                      </p:cBhvr>
                                    </p:animRot>
                                    <p:animRot by="120000">
                                      <p:cBhvr>
                                        <p:cTn id="13"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05261" y="400746"/>
            <a:ext cx="11381478" cy="6228654"/>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8" name="Picture 27">
            <a:extLst>
              <a:ext uri="{FF2B5EF4-FFF2-40B4-BE49-F238E27FC236}">
                <a16:creationId xmlns:a16="http://schemas.microsoft.com/office/drawing/2014/main" id="{88C1E9E1-36EA-469D-864C-966B0AFD60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0096" y="1519989"/>
            <a:ext cx="4533172" cy="4533172"/>
          </a:xfrm>
          <a:prstGeom prst="rect">
            <a:avLst/>
          </a:prstGeom>
        </p:spPr>
      </p:pic>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93421" y="168286"/>
            <a:ext cx="2725087" cy="2119513"/>
          </a:xfrm>
          <a:prstGeom prst="rect">
            <a:avLst/>
          </a:prstGeom>
        </p:spPr>
      </p:pic>
      <p:sp>
        <p:nvSpPr>
          <p:cNvPr id="36" name="TextBox 35"/>
          <p:cNvSpPr txBox="1"/>
          <p:nvPr/>
        </p:nvSpPr>
        <p:spPr>
          <a:xfrm>
            <a:off x="1245090" y="752663"/>
            <a:ext cx="10290012" cy="630942"/>
          </a:xfrm>
          <a:prstGeom prst="rect">
            <a:avLst/>
          </a:prstGeom>
          <a:noFill/>
        </p:spPr>
        <p:txBody>
          <a:bodyPr wrap="square" rtlCol="0">
            <a:spAutoFit/>
          </a:bodyPr>
          <a:lstStyle/>
          <a:p>
            <a:pPr algn="ctr"/>
            <a:r>
              <a:rPr lang="en-US" sz="3500" b="1">
                <a:solidFill>
                  <a:srgbClr val="00642D"/>
                </a:solidFill>
                <a:latin typeface="UTM Avo" panose="02040603050506020204" pitchFamily="18" charset="0"/>
              </a:rPr>
              <a:t>Chữ hoa D, Đ cao mấy li, rộng mấy li? </a:t>
            </a:r>
            <a:endParaRPr lang="en-US" sz="3500" b="1" dirty="0">
              <a:solidFill>
                <a:srgbClr val="00642D"/>
              </a:solidFill>
              <a:latin typeface="UTM Avo" panose="02040603050506020204" pitchFamily="18" charset="0"/>
            </a:endParaRPr>
          </a:p>
        </p:txBody>
      </p:sp>
      <p:pic>
        <p:nvPicPr>
          <p:cNvPr id="15" name="Picture 14">
            <a:extLst>
              <a:ext uri="{FF2B5EF4-FFF2-40B4-BE49-F238E27FC236}">
                <a16:creationId xmlns:a16="http://schemas.microsoft.com/office/drawing/2014/main" id="{8022967B-4746-41CE-A981-0407674443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0544" y="1492240"/>
            <a:ext cx="4533172" cy="4533172"/>
          </a:xfrm>
          <a:prstGeom prst="rect">
            <a:avLst/>
          </a:prstGeom>
        </p:spPr>
      </p:pic>
      <p:cxnSp>
        <p:nvCxnSpPr>
          <p:cNvPr id="16" name="Straight Arrow Connector 15">
            <a:extLst>
              <a:ext uri="{FF2B5EF4-FFF2-40B4-BE49-F238E27FC236}">
                <a16:creationId xmlns:a16="http://schemas.microsoft.com/office/drawing/2014/main" id="{194F7BCE-8317-4A76-80B9-9E48D0D35DFB}"/>
              </a:ext>
            </a:extLst>
          </p:cNvPr>
          <p:cNvCxnSpPr>
            <a:cxnSpLocks/>
          </p:cNvCxnSpPr>
          <p:nvPr/>
        </p:nvCxnSpPr>
        <p:spPr>
          <a:xfrm>
            <a:off x="3907286" y="3307963"/>
            <a:ext cx="0" cy="2796177"/>
          </a:xfrm>
          <a:prstGeom prst="straightConnector1">
            <a:avLst/>
          </a:prstGeom>
          <a:noFill/>
          <a:ln w="57150" cap="flat" cmpd="sng" algn="ctr">
            <a:solidFill>
              <a:srgbClr val="FD77EA"/>
            </a:solidFill>
            <a:prstDash val="solid"/>
            <a:headEnd type="triangle"/>
            <a:tailEnd type="triangle"/>
          </a:ln>
          <a:effectLst/>
        </p:spPr>
      </p:cxnSp>
      <p:sp>
        <p:nvSpPr>
          <p:cNvPr id="22" name="Rectangle 21">
            <a:extLst>
              <a:ext uri="{FF2B5EF4-FFF2-40B4-BE49-F238E27FC236}">
                <a16:creationId xmlns:a16="http://schemas.microsoft.com/office/drawing/2014/main" id="{3F0DD6DA-7A22-48F5-88F5-E6C71FC19C7F}"/>
              </a:ext>
            </a:extLst>
          </p:cNvPr>
          <p:cNvSpPr/>
          <p:nvPr/>
        </p:nvSpPr>
        <p:spPr>
          <a:xfrm>
            <a:off x="4971416" y="5901742"/>
            <a:ext cx="132119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95858">
                    <a:lumMod val="75000"/>
                  </a:srgbClr>
                </a:solidFill>
                <a:effectLst/>
                <a:uLnTx/>
                <a:uFillTx/>
                <a:latin typeface="Calibri" panose="020F0502020204030204" pitchFamily="34" charset="0"/>
                <a:cs typeface="Calibri" panose="020F0502020204030204" pitchFamily="34" charset="0"/>
                <a:sym typeface="Arial"/>
              </a:rPr>
              <a:t>2 ô </a:t>
            </a:r>
            <a:r>
              <a:rPr kumimoji="0" lang="en-US" sz="4000" b="1" i="0" u="none" strike="noStrike" kern="0" cap="none" spc="0" normalizeH="0" baseline="0" noProof="0" dirty="0" err="1">
                <a:ln>
                  <a:noFill/>
                </a:ln>
                <a:solidFill>
                  <a:srgbClr val="F95858">
                    <a:lumMod val="75000"/>
                  </a:srgbClr>
                </a:solidFill>
                <a:effectLst/>
                <a:uLnTx/>
                <a:uFillTx/>
                <a:latin typeface="Calibri" panose="020F0502020204030204" pitchFamily="34" charset="0"/>
                <a:cs typeface="Calibri" panose="020F0502020204030204" pitchFamily="34" charset="0"/>
                <a:sym typeface="Arial"/>
              </a:rPr>
              <a:t>ly</a:t>
            </a:r>
            <a:endParaRPr kumimoji="0" lang="en-US" sz="4000" b="1" i="0" u="none" strike="noStrike" kern="0" cap="none" spc="0" normalizeH="0" baseline="0" noProof="0" dirty="0">
              <a:ln>
                <a:noFill/>
              </a:ln>
              <a:solidFill>
                <a:srgbClr val="F95858">
                  <a:lumMod val="75000"/>
                </a:srgbClr>
              </a:solidFill>
              <a:effectLst/>
              <a:uLnTx/>
              <a:uFillTx/>
              <a:latin typeface="Calibri" panose="020F0502020204030204" pitchFamily="34" charset="0"/>
              <a:cs typeface="Calibri" panose="020F0502020204030204" pitchFamily="34" charset="0"/>
              <a:sym typeface="Arial"/>
            </a:endParaRPr>
          </a:p>
        </p:txBody>
      </p:sp>
      <p:cxnSp>
        <p:nvCxnSpPr>
          <p:cNvPr id="23" name="Straight Arrow Connector 22">
            <a:extLst>
              <a:ext uri="{FF2B5EF4-FFF2-40B4-BE49-F238E27FC236}">
                <a16:creationId xmlns:a16="http://schemas.microsoft.com/office/drawing/2014/main" id="{8D58413F-F491-4512-A6F1-166652E8EE22}"/>
              </a:ext>
            </a:extLst>
          </p:cNvPr>
          <p:cNvCxnSpPr>
            <a:cxnSpLocks/>
          </p:cNvCxnSpPr>
          <p:nvPr/>
        </p:nvCxnSpPr>
        <p:spPr>
          <a:xfrm flipH="1">
            <a:off x="1160544" y="6227412"/>
            <a:ext cx="2179923" cy="0"/>
          </a:xfrm>
          <a:prstGeom prst="straightConnector1">
            <a:avLst/>
          </a:prstGeom>
          <a:noFill/>
          <a:ln w="57150" cap="flat" cmpd="sng" algn="ctr">
            <a:solidFill>
              <a:srgbClr val="FD77EA"/>
            </a:solidFill>
            <a:prstDash val="solid"/>
            <a:headEnd type="triangle"/>
            <a:tailEnd type="triangle"/>
          </a:ln>
          <a:effectLst/>
        </p:spPr>
      </p:cxnSp>
      <p:sp>
        <p:nvSpPr>
          <p:cNvPr id="24" name="Rectangle 23">
            <a:extLst>
              <a:ext uri="{FF2B5EF4-FFF2-40B4-BE49-F238E27FC236}">
                <a16:creationId xmlns:a16="http://schemas.microsoft.com/office/drawing/2014/main" id="{6306958C-A877-4FB2-AED3-55BA363E0F50}"/>
              </a:ext>
            </a:extLst>
          </p:cNvPr>
          <p:cNvSpPr/>
          <p:nvPr/>
        </p:nvSpPr>
        <p:spPr>
          <a:xfrm>
            <a:off x="4435939" y="3754451"/>
            <a:ext cx="1311578"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ly</a:t>
            </a: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rưỡi</a:t>
            </a:r>
            <a:endPar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27" name="Bút chì">
            <a:extLst>
              <a:ext uri="{FF2B5EF4-FFF2-40B4-BE49-F238E27FC236}">
                <a16:creationId xmlns:a16="http://schemas.microsoft.com/office/drawing/2014/main" id="{5B9A074F-284F-48DF-85B8-0CBC85C426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0528434" y="5352031"/>
            <a:ext cx="1141776" cy="1837131"/>
          </a:xfrm>
          <a:prstGeom prst="rect">
            <a:avLst/>
          </a:prstGeom>
        </p:spPr>
      </p:pic>
      <p:cxnSp>
        <p:nvCxnSpPr>
          <p:cNvPr id="29" name="Straight Arrow Connector 28">
            <a:extLst>
              <a:ext uri="{FF2B5EF4-FFF2-40B4-BE49-F238E27FC236}">
                <a16:creationId xmlns:a16="http://schemas.microsoft.com/office/drawing/2014/main" id="{D006F77E-E96D-4604-A8E5-D15A810C7EBA}"/>
              </a:ext>
            </a:extLst>
          </p:cNvPr>
          <p:cNvCxnSpPr>
            <a:cxnSpLocks/>
          </p:cNvCxnSpPr>
          <p:nvPr/>
        </p:nvCxnSpPr>
        <p:spPr>
          <a:xfrm>
            <a:off x="9088886" y="3229235"/>
            <a:ext cx="0" cy="2796177"/>
          </a:xfrm>
          <a:prstGeom prst="straightConnector1">
            <a:avLst/>
          </a:prstGeom>
          <a:noFill/>
          <a:ln w="57150" cap="flat" cmpd="sng" algn="ctr">
            <a:solidFill>
              <a:srgbClr val="FD77EA"/>
            </a:solidFill>
            <a:prstDash val="solid"/>
            <a:headEnd type="triangle"/>
            <a:tailEnd type="triangle"/>
          </a:ln>
          <a:effectLst/>
        </p:spPr>
      </p:cxnSp>
      <p:sp>
        <p:nvSpPr>
          <p:cNvPr id="30" name="Rectangle 29">
            <a:extLst>
              <a:ext uri="{FF2B5EF4-FFF2-40B4-BE49-F238E27FC236}">
                <a16:creationId xmlns:a16="http://schemas.microsoft.com/office/drawing/2014/main" id="{E5E02DD6-9FA0-48E4-BB60-3F3F7B202016}"/>
              </a:ext>
            </a:extLst>
          </p:cNvPr>
          <p:cNvSpPr/>
          <p:nvPr/>
        </p:nvSpPr>
        <p:spPr>
          <a:xfrm>
            <a:off x="9719878" y="3834461"/>
            <a:ext cx="1311578"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ly</a:t>
            </a: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rưỡi</a:t>
            </a:r>
            <a:endPar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endParaRPr>
          </a:p>
        </p:txBody>
      </p:sp>
      <p:cxnSp>
        <p:nvCxnSpPr>
          <p:cNvPr id="32" name="Straight Arrow Connector 31">
            <a:extLst>
              <a:ext uri="{FF2B5EF4-FFF2-40B4-BE49-F238E27FC236}">
                <a16:creationId xmlns:a16="http://schemas.microsoft.com/office/drawing/2014/main" id="{686E3195-87B5-40A0-A339-C6455E1FB0AD}"/>
              </a:ext>
            </a:extLst>
          </p:cNvPr>
          <p:cNvCxnSpPr>
            <a:cxnSpLocks/>
          </p:cNvCxnSpPr>
          <p:nvPr/>
        </p:nvCxnSpPr>
        <p:spPr>
          <a:xfrm flipH="1">
            <a:off x="6390097" y="6227412"/>
            <a:ext cx="2266585" cy="0"/>
          </a:xfrm>
          <a:prstGeom prst="straightConnector1">
            <a:avLst/>
          </a:prstGeom>
          <a:noFill/>
          <a:ln w="57150" cap="flat" cmpd="sng" algn="ctr">
            <a:solidFill>
              <a:srgbClr val="FD77EA"/>
            </a:solidFill>
            <a:prstDash val="solid"/>
            <a:headEnd type="triangle"/>
            <a:tailEnd type="triangle"/>
          </a:ln>
          <a:effectLst/>
        </p:spPr>
      </p:cxnSp>
    </p:spTree>
    <p:extLst>
      <p:ext uri="{BB962C8B-B14F-4D97-AF65-F5344CB8AC3E}">
        <p14:creationId xmlns:p14="http://schemas.microsoft.com/office/powerpoint/2010/main" val="1637012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down)">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678157" y="384614"/>
            <a:ext cx="11120846" cy="6244786"/>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6" name="图片 2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93421" y="168286"/>
            <a:ext cx="2725087" cy="2119513"/>
          </a:xfrm>
          <a:prstGeom prst="rect">
            <a:avLst/>
          </a:prstGeom>
        </p:spPr>
      </p:pic>
      <p:pic>
        <p:nvPicPr>
          <p:cNvPr id="13" name="Picture 12">
            <a:extLst>
              <a:ext uri="{FF2B5EF4-FFF2-40B4-BE49-F238E27FC236}">
                <a16:creationId xmlns:a16="http://schemas.microsoft.com/office/drawing/2014/main" id="{834108D4-EC17-44B0-A509-D0EE43F1CF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0096" y="1519989"/>
            <a:ext cx="4533172" cy="4533172"/>
          </a:xfrm>
          <a:prstGeom prst="rect">
            <a:avLst/>
          </a:prstGeom>
        </p:spPr>
      </p:pic>
      <p:sp>
        <p:nvSpPr>
          <p:cNvPr id="14" name="TextBox 13">
            <a:extLst>
              <a:ext uri="{FF2B5EF4-FFF2-40B4-BE49-F238E27FC236}">
                <a16:creationId xmlns:a16="http://schemas.microsoft.com/office/drawing/2014/main" id="{59C3E4CD-2EDD-4D59-94EA-03A743832F60}"/>
              </a:ext>
            </a:extLst>
          </p:cNvPr>
          <p:cNvSpPr txBox="1"/>
          <p:nvPr/>
        </p:nvSpPr>
        <p:spPr>
          <a:xfrm>
            <a:off x="1245090" y="752663"/>
            <a:ext cx="10290012" cy="584775"/>
          </a:xfrm>
          <a:prstGeom prst="rect">
            <a:avLst/>
          </a:prstGeom>
          <a:noFill/>
        </p:spPr>
        <p:txBody>
          <a:bodyPr wrap="square" rtlCol="0">
            <a:spAutoFit/>
          </a:bodyPr>
          <a:lstStyle/>
          <a:p>
            <a:pPr algn="ctr"/>
            <a:r>
              <a:rPr lang="en-US" sz="3200" b="1">
                <a:solidFill>
                  <a:srgbClr val="00642D"/>
                </a:solidFill>
                <a:latin typeface="UTM Avo" panose="02040603050506020204" pitchFamily="18" charset="0"/>
              </a:rPr>
              <a:t>Chữ hoa D, Đ có điểm gì giống và khác nhau?</a:t>
            </a:r>
            <a:endParaRPr lang="en-US" sz="3200" b="1" dirty="0">
              <a:solidFill>
                <a:srgbClr val="00642D"/>
              </a:solidFill>
              <a:latin typeface="UTM Avo" panose="02040603050506020204" pitchFamily="18" charset="0"/>
            </a:endParaRPr>
          </a:p>
        </p:txBody>
      </p:sp>
      <p:pic>
        <p:nvPicPr>
          <p:cNvPr id="15" name="Picture 14">
            <a:extLst>
              <a:ext uri="{FF2B5EF4-FFF2-40B4-BE49-F238E27FC236}">
                <a16:creationId xmlns:a16="http://schemas.microsoft.com/office/drawing/2014/main" id="{432AFD99-F1D8-464D-B2CA-21BDE7A231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8733" y="1559432"/>
            <a:ext cx="4533172" cy="4533172"/>
          </a:xfrm>
          <a:prstGeom prst="rect">
            <a:avLst/>
          </a:prstGeom>
        </p:spPr>
      </p:pic>
      <p:sp>
        <p:nvSpPr>
          <p:cNvPr id="2" name="Oval 1">
            <a:extLst>
              <a:ext uri="{FF2B5EF4-FFF2-40B4-BE49-F238E27FC236}">
                <a16:creationId xmlns:a16="http://schemas.microsoft.com/office/drawing/2014/main" id="{7EAD2A8F-1A85-4F76-905E-049C9FB4F695}"/>
              </a:ext>
            </a:extLst>
          </p:cNvPr>
          <p:cNvSpPr/>
          <p:nvPr/>
        </p:nvSpPr>
        <p:spPr>
          <a:xfrm>
            <a:off x="6934200" y="4610100"/>
            <a:ext cx="1238250" cy="552450"/>
          </a:xfrm>
          <a:prstGeom prst="ellipse">
            <a:avLst/>
          </a:prstGeom>
          <a:noFill/>
          <a:ln w="38100">
            <a:solidFill>
              <a:srgbClr val="FD77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Quyển sách">
            <a:extLst>
              <a:ext uri="{FF2B5EF4-FFF2-40B4-BE49-F238E27FC236}">
                <a16:creationId xmlns:a16="http://schemas.microsoft.com/office/drawing/2014/main" id="{F8BA007F-B7C7-4EF2-9987-ED58739E234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21096366">
            <a:off x="10486211" y="5468038"/>
            <a:ext cx="1907105" cy="1712061"/>
          </a:xfrm>
          <a:prstGeom prst="rect">
            <a:avLst/>
          </a:prstGeom>
        </p:spPr>
      </p:pic>
    </p:spTree>
    <p:extLst>
      <p:ext uri="{BB962C8B-B14F-4D97-AF65-F5344CB8AC3E}">
        <p14:creationId xmlns:p14="http://schemas.microsoft.com/office/powerpoint/2010/main" val="2815243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80">
                                          <p:stCondLst>
                                            <p:cond delay="0"/>
                                          </p:stCondLst>
                                        </p:cTn>
                                        <p:tgtEl>
                                          <p:spTgt spid="16"/>
                                        </p:tgtEl>
                                      </p:cBhvr>
                                    </p:animEffect>
                                    <p:anim calcmode="lin" valueType="num">
                                      <p:cBhvr>
                                        <p:cTn id="1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8" dur="26">
                                          <p:stCondLst>
                                            <p:cond delay="650"/>
                                          </p:stCondLst>
                                        </p:cTn>
                                        <p:tgtEl>
                                          <p:spTgt spid="16"/>
                                        </p:tgtEl>
                                      </p:cBhvr>
                                      <p:to x="100000" y="60000"/>
                                    </p:animScale>
                                    <p:animScale>
                                      <p:cBhvr>
                                        <p:cTn id="19" dur="166" decel="50000">
                                          <p:stCondLst>
                                            <p:cond delay="676"/>
                                          </p:stCondLst>
                                        </p:cTn>
                                        <p:tgtEl>
                                          <p:spTgt spid="16"/>
                                        </p:tgtEl>
                                      </p:cBhvr>
                                      <p:to x="100000" y="100000"/>
                                    </p:animScale>
                                    <p:animScale>
                                      <p:cBhvr>
                                        <p:cTn id="20" dur="26">
                                          <p:stCondLst>
                                            <p:cond delay="1312"/>
                                          </p:stCondLst>
                                        </p:cTn>
                                        <p:tgtEl>
                                          <p:spTgt spid="16"/>
                                        </p:tgtEl>
                                      </p:cBhvr>
                                      <p:to x="100000" y="80000"/>
                                    </p:animScale>
                                    <p:animScale>
                                      <p:cBhvr>
                                        <p:cTn id="21" dur="166" decel="50000">
                                          <p:stCondLst>
                                            <p:cond delay="1338"/>
                                          </p:stCondLst>
                                        </p:cTn>
                                        <p:tgtEl>
                                          <p:spTgt spid="16"/>
                                        </p:tgtEl>
                                      </p:cBhvr>
                                      <p:to x="100000" y="100000"/>
                                    </p:animScale>
                                    <p:animScale>
                                      <p:cBhvr>
                                        <p:cTn id="22" dur="26">
                                          <p:stCondLst>
                                            <p:cond delay="1642"/>
                                          </p:stCondLst>
                                        </p:cTn>
                                        <p:tgtEl>
                                          <p:spTgt spid="16"/>
                                        </p:tgtEl>
                                      </p:cBhvr>
                                      <p:to x="100000" y="90000"/>
                                    </p:animScale>
                                    <p:animScale>
                                      <p:cBhvr>
                                        <p:cTn id="23" dur="166" decel="50000">
                                          <p:stCondLst>
                                            <p:cond delay="1668"/>
                                          </p:stCondLst>
                                        </p:cTn>
                                        <p:tgtEl>
                                          <p:spTgt spid="16"/>
                                        </p:tgtEl>
                                      </p:cBhvr>
                                      <p:to x="100000" y="100000"/>
                                    </p:animScale>
                                    <p:animScale>
                                      <p:cBhvr>
                                        <p:cTn id="24" dur="26">
                                          <p:stCondLst>
                                            <p:cond delay="1808"/>
                                          </p:stCondLst>
                                        </p:cTn>
                                        <p:tgtEl>
                                          <p:spTgt spid="16"/>
                                        </p:tgtEl>
                                      </p:cBhvr>
                                      <p:to x="100000" y="95000"/>
                                    </p:animScale>
                                    <p:animScale>
                                      <p:cBhvr>
                                        <p:cTn id="25" dur="166" decel="50000">
                                          <p:stCondLst>
                                            <p:cond delay="1834"/>
                                          </p:stCondLst>
                                        </p:cTn>
                                        <p:tgtEl>
                                          <p:spTgt spid="16"/>
                                        </p:tgtEl>
                                      </p:cBhvr>
                                      <p:to x="100000" y="100000"/>
                                    </p:animScale>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圆角矩形 9"/>
          <p:cNvSpPr/>
          <p:nvPr/>
        </p:nvSpPr>
        <p:spPr>
          <a:xfrm>
            <a:off x="-2070394" y="532594"/>
            <a:ext cx="16928843"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6" name="TextBox 5"/>
          <p:cNvSpPr txBox="1"/>
          <p:nvPr/>
        </p:nvSpPr>
        <p:spPr>
          <a:xfrm>
            <a:off x="1054380" y="26733"/>
            <a:ext cx="4090970" cy="2466915"/>
          </a:xfrm>
          <a:prstGeom prst="wedgeEllipseCallout">
            <a:avLst>
              <a:gd name="adj1" fmla="val 31246"/>
              <a:gd name="adj2" fmla="val 62038"/>
            </a:avLst>
          </a:prstGeom>
          <a:noFill/>
          <a:ln w="57150">
            <a:solidFill>
              <a:srgbClr val="00642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思源黑体 CN"/>
              </a:rPr>
              <a:t>Chúng</a:t>
            </a:r>
            <a:r>
              <a:rPr kumimoji="0" lang="en-US" sz="3600" b="1" i="0" u="none" strike="noStrike" kern="1200" cap="none" spc="0" normalizeH="0" noProof="0" dirty="0">
                <a:ln>
                  <a:noFill/>
                </a:ln>
                <a:solidFill>
                  <a:srgbClr val="002060"/>
                </a:solidFill>
                <a:effectLst/>
                <a:uLnTx/>
                <a:uFillTx/>
                <a:latin typeface="UTM Avo" panose="02040603050506020204" pitchFamily="18" charset="0"/>
                <a:ea typeface="思源黑体 CN"/>
              </a:rPr>
              <a:t> </a:t>
            </a:r>
            <a:r>
              <a:rPr lang="en-US" sz="3600" b="1" dirty="0">
                <a:solidFill>
                  <a:srgbClr val="002060"/>
                </a:solidFill>
                <a:latin typeface="UTM Avo" panose="02040603050506020204" pitchFamily="18" charset="0"/>
                <a:ea typeface="思源黑体 CN"/>
              </a:rPr>
              <a:t>m</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思源黑体 CN"/>
              </a:rPr>
              <a:t>ình</a:t>
            </a:r>
            <a:r>
              <a:rPr kumimoji="0" lang="en-US" sz="3600" b="1" i="0" u="none" strike="noStrike" kern="1200" cap="none" spc="0" normalizeH="0" noProof="0" dirty="0">
                <a:ln>
                  <a:noFill/>
                </a:ln>
                <a:solidFill>
                  <a:srgbClr val="002060"/>
                </a:solidFill>
                <a:effectLst/>
                <a:uLnTx/>
                <a:uFillTx/>
                <a:latin typeface="UTM Avo" panose="02040603050506020204" pitchFamily="18" charset="0"/>
                <a:ea typeface="思源黑体 CN"/>
              </a:rPr>
              <a:t> </a:t>
            </a:r>
            <a:r>
              <a:rPr kumimoji="0" lang="en-US" sz="3600" b="1" i="0" u="none" strike="noStrike" kern="1200" cap="none" spc="0" normalizeH="0" noProof="0" dirty="0" err="1">
                <a:ln>
                  <a:noFill/>
                </a:ln>
                <a:solidFill>
                  <a:srgbClr val="002060"/>
                </a:solidFill>
                <a:effectLst/>
                <a:uLnTx/>
                <a:uFillTx/>
                <a:latin typeface="UTM Avo" panose="02040603050506020204" pitchFamily="18" charset="0"/>
                <a:ea typeface="思源黑体 CN"/>
              </a:rPr>
              <a:t>đi</a:t>
            </a:r>
            <a:r>
              <a:rPr kumimoji="0" lang="en-US" sz="3600" b="1" i="0" u="none" strike="noStrike" kern="1200" cap="none" spc="0" normalizeH="0" noProof="0" dirty="0">
                <a:ln>
                  <a:noFill/>
                </a:ln>
                <a:solidFill>
                  <a:srgbClr val="002060"/>
                </a:solidFill>
                <a:effectLst/>
                <a:uLnTx/>
                <a:uFillTx/>
                <a:latin typeface="UTM Avo" panose="02040603050506020204" pitchFamily="18" charset="0"/>
                <a:ea typeface="思源黑体 CN"/>
              </a:rPr>
              <a:t> </a:t>
            </a:r>
            <a:r>
              <a:rPr kumimoji="0" lang="en-US" sz="3600" b="1" i="0" u="none" strike="noStrike" kern="1200" cap="none" spc="0" normalizeH="0" noProof="0" dirty="0" err="1">
                <a:ln>
                  <a:noFill/>
                </a:ln>
                <a:solidFill>
                  <a:srgbClr val="002060"/>
                </a:solidFill>
                <a:effectLst/>
                <a:uLnTx/>
                <a:uFillTx/>
                <a:latin typeface="UTM Avo" panose="02040603050506020204" pitchFamily="18" charset="0"/>
                <a:ea typeface="思源黑体 CN"/>
              </a:rPr>
              <a:t>học</a:t>
            </a:r>
            <a:r>
              <a:rPr kumimoji="0" lang="en-US" sz="3600" b="1" i="0" u="none" strike="noStrike" kern="1200" cap="none" spc="0" normalizeH="0" noProof="0" dirty="0">
                <a:ln>
                  <a:noFill/>
                </a:ln>
                <a:solidFill>
                  <a:srgbClr val="002060"/>
                </a:solidFill>
                <a:effectLst/>
                <a:uLnTx/>
                <a:uFillTx/>
                <a:latin typeface="UTM Avo" panose="02040603050506020204" pitchFamily="18" charset="0"/>
                <a:ea typeface="思源黑体 CN"/>
              </a:rPr>
              <a:t> </a:t>
            </a:r>
            <a:r>
              <a:rPr kumimoji="0" lang="en-US" sz="3600" b="1" i="0" u="none" strike="noStrike" kern="1200" cap="none" spc="0" normalizeH="0" noProof="0" dirty="0" err="1">
                <a:ln>
                  <a:noFill/>
                </a:ln>
                <a:solidFill>
                  <a:srgbClr val="002060"/>
                </a:solidFill>
                <a:effectLst/>
                <a:uLnTx/>
                <a:uFillTx/>
                <a:latin typeface="UTM Avo" panose="02040603050506020204" pitchFamily="18" charset="0"/>
                <a:ea typeface="思源黑体 CN"/>
              </a:rPr>
              <a:t>thôi</a:t>
            </a:r>
            <a:r>
              <a:rPr kumimoji="0" lang="en-US" sz="3600" b="1" i="0" u="none" strike="noStrike" kern="1200" cap="none" spc="0" normalizeH="0" noProof="0" dirty="0">
                <a:ln>
                  <a:noFill/>
                </a:ln>
                <a:solidFill>
                  <a:srgbClr val="002060"/>
                </a:solidFill>
                <a:effectLst/>
                <a:uLnTx/>
                <a:uFillTx/>
                <a:latin typeface="UTM Avo" panose="02040603050506020204" pitchFamily="18" charset="0"/>
                <a:ea typeface="思源黑体 CN"/>
              </a:rPr>
              <a:t>!</a:t>
            </a:r>
            <a:endPar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思源黑体 CN"/>
            </a:endParaRPr>
          </a:p>
        </p:txBody>
      </p:sp>
      <p:pic>
        <p:nvPicPr>
          <p:cNvPr id="26" name="图片 5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21155772">
            <a:off x="6518572" y="-48840"/>
            <a:ext cx="2725087" cy="2119513"/>
          </a:xfrm>
          <a:prstGeom prst="rect">
            <a:avLst/>
          </a:prstGeom>
        </p:spPr>
      </p:pic>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947265" y="-514350"/>
            <a:ext cx="2297469" cy="196105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9" y="-790000"/>
            <a:ext cx="7034980" cy="7459712"/>
          </a:xfrm>
          <a:prstGeom prst="rect">
            <a:avLst/>
          </a:prstGeom>
        </p:spPr>
      </p:pic>
      <p:pic>
        <p:nvPicPr>
          <p:cNvPr id="31" name="图片 3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 y="5347118"/>
            <a:ext cx="12192000" cy="1518728"/>
          </a:xfrm>
          <a:prstGeom prst="rect">
            <a:avLst/>
          </a:prstGeom>
        </p:spPr>
      </p:pic>
      <p:pic>
        <p:nvPicPr>
          <p:cNvPr id="10" name="Picture 9"/>
          <p:cNvPicPr>
            <a:picLocks noChangeAspect="1"/>
          </p:cNvPicPr>
          <p:nvPr/>
        </p:nvPicPr>
        <p:blipFill>
          <a:blip r:embed="rId7" cstate="print">
            <a:extLst>
              <a:ext uri="{BEBA8EAE-BF5A-486C-A8C5-ECC9F3942E4B}">
                <a14:imgProps xmlns:a14="http://schemas.microsoft.com/office/drawing/2010/main">
                  <a14:imgLayer r:embed="rId8">
                    <a14:imgEffect>
                      <a14:backgroundRemoval t="0" b="93785" l="0" r="100000">
                        <a14:backgroundMark x1="43000" y1="5288" x2="47500" y2="47495"/>
                        <a14:backgroundMark x1="40900" y1="42393" x2="53700" y2="51113"/>
                        <a14:backgroundMark x1="91600" y1="2412" x2="98700" y2="13358"/>
                        <a14:backgroundMark x1="51900" y1="3896" x2="51400" y2="17254"/>
                        <a14:backgroundMark x1="5400" y1="3154" x2="2300" y2="10204"/>
                        <a14:backgroundMark x1="4600" y1="36085" x2="4600" y2="79777"/>
                        <a14:backgroundMark x1="98700" y1="20130" x2="98400" y2="26902"/>
                        <a14:backgroundMark x1="93200" y1="61596" x2="96900" y2="88033"/>
                        <a14:backgroundMark x1="98200" y1="44156" x2="98400" y2="51113"/>
                        <a14:backgroundMark x1="39100" y1="61596" x2="47500" y2="72727"/>
                        <a14:backgroundMark x1="61600" y1="59647" x2="55300" y2="69852"/>
                        <a14:backgroundMark x1="42200" y1="89425" x2="66600" y2="89425"/>
                        <a14:backgroundMark x1="30000" y1="76623" x2="33400" y2="93321"/>
                        <a14:backgroundMark x1="15100" y1="73469" x2="7000" y2="90445"/>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448077" y="2378261"/>
            <a:ext cx="4284405" cy="4588054"/>
          </a:xfrm>
          <a:prstGeom prst="rect">
            <a:avLst/>
          </a:prstGeom>
        </p:spPr>
      </p:pic>
    </p:spTree>
    <p:extLst>
      <p:ext uri="{BB962C8B-B14F-4D97-AF65-F5344CB8AC3E}">
        <p14:creationId xmlns:p14="http://schemas.microsoft.com/office/powerpoint/2010/main" val="2657714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9">
            <a:extLst>
              <a:ext uri="{FF2B5EF4-FFF2-40B4-BE49-F238E27FC236}">
                <a16:creationId xmlns:a16="http://schemas.microsoft.com/office/drawing/2014/main" id="{F8889F4B-81E9-CCCC-C1F0-AA8BAF3F2121}"/>
              </a:ext>
            </a:extLst>
          </p:cNvPr>
          <p:cNvSpPr/>
          <p:nvPr/>
        </p:nvSpPr>
        <p:spPr>
          <a:xfrm>
            <a:off x="-47907" y="285750"/>
            <a:ext cx="12239907" cy="276225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15" name="图片 12">
            <a:extLst>
              <a:ext uri="{FF2B5EF4-FFF2-40B4-BE49-F238E27FC236}">
                <a16:creationId xmlns:a16="http://schemas.microsoft.com/office/drawing/2014/main" id="{05D5B808-F42B-41C0-6C90-0B607F968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
          <a:stretch/>
        </p:blipFill>
        <p:spPr>
          <a:xfrm>
            <a:off x="1144165" y="2571749"/>
            <a:ext cx="9903670" cy="4514851"/>
          </a:xfrm>
          <a:prstGeom prst="rect">
            <a:avLst/>
          </a:prstGeom>
        </p:spPr>
      </p:pic>
      <p:pic>
        <p:nvPicPr>
          <p:cNvPr id="17" name="图片 31">
            <a:extLst>
              <a:ext uri="{FF2B5EF4-FFF2-40B4-BE49-F238E27FC236}">
                <a16:creationId xmlns:a16="http://schemas.microsoft.com/office/drawing/2014/main" id="{43E64DF2-CA52-A67E-C3E9-8C0DECCE27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8" name="Picture 17">
            <a:extLst>
              <a:ext uri="{FF2B5EF4-FFF2-40B4-BE49-F238E27FC236}">
                <a16:creationId xmlns:a16="http://schemas.microsoft.com/office/drawing/2014/main" id="{18016F73-72B9-917D-84C5-6AE8D12176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8" name="TextBox 7">
            <a:extLst>
              <a:ext uri="{FF2B5EF4-FFF2-40B4-BE49-F238E27FC236}">
                <a16:creationId xmlns:a16="http://schemas.microsoft.com/office/drawing/2014/main" id="{7FB678D3-C4F9-4D17-96D9-9FCDB408D8A8}"/>
              </a:ext>
            </a:extLst>
          </p:cNvPr>
          <p:cNvSpPr txBox="1"/>
          <p:nvPr/>
        </p:nvSpPr>
        <p:spPr>
          <a:xfrm>
            <a:off x="1367713" y="-2573351"/>
            <a:ext cx="9830808" cy="1569660"/>
          </a:xfrm>
          <a:prstGeom prst="rect">
            <a:avLst/>
          </a:prstGeom>
          <a:noFill/>
        </p:spPr>
        <p:txBody>
          <a:bodyPr wrap="square" rtlCol="0">
            <a:spAutoFit/>
          </a:bodyPr>
          <a:lstStyle/>
          <a:p>
            <a:pPr algn="ctr"/>
            <a:r>
              <a:rPr lang="en-US" sz="9600">
                <a:solidFill>
                  <a:schemeClr val="accent1"/>
                </a:solidFill>
                <a:effectLst>
                  <a:outerShdw blurRad="63500" sx="102000" sy="102000" algn="ctr" rotWithShape="0">
                    <a:prstClr val="black">
                      <a:alpha val="40000"/>
                    </a:prstClr>
                  </a:outerShdw>
                </a:effectLst>
                <a:latin typeface="UTM Arruba KT" panose="02040603050506020204" pitchFamily="18" charset="0"/>
              </a:rPr>
              <a:t>Ôn</a:t>
            </a:r>
            <a:r>
              <a:rPr lang="en-US" sz="9600">
                <a:solidFill>
                  <a:srgbClr val="FFC000"/>
                </a:solidFill>
                <a:effectLst>
                  <a:outerShdw blurRad="63500" sx="102000" sy="102000" algn="ctr" rotWithShape="0">
                    <a:prstClr val="black">
                      <a:alpha val="40000"/>
                    </a:prstClr>
                  </a:outerShdw>
                </a:effectLst>
                <a:latin typeface="UTM Arruba KT" panose="02040603050506020204" pitchFamily="18" charset="0"/>
              </a:rPr>
              <a:t> </a:t>
            </a:r>
            <a:r>
              <a:rPr lang="en-US" sz="9600">
                <a:solidFill>
                  <a:srgbClr val="C93B67"/>
                </a:solidFill>
                <a:effectLst>
                  <a:outerShdw blurRad="63500" sx="102000" sy="102000" algn="ctr" rotWithShape="0">
                    <a:prstClr val="black">
                      <a:alpha val="40000"/>
                    </a:prstClr>
                  </a:outerShdw>
                </a:effectLst>
                <a:latin typeface="UTM Arruba KT" panose="02040603050506020204" pitchFamily="18" charset="0"/>
              </a:rPr>
              <a:t>chữ</a:t>
            </a:r>
            <a:r>
              <a:rPr lang="en-US" sz="9600">
                <a:solidFill>
                  <a:srgbClr val="FFC000"/>
                </a:solidFill>
                <a:effectLst>
                  <a:outerShdw blurRad="63500" sx="102000" sy="102000" algn="ctr" rotWithShape="0">
                    <a:prstClr val="black">
                      <a:alpha val="40000"/>
                    </a:prstClr>
                  </a:outerShdw>
                </a:effectLst>
                <a:latin typeface="UTM Arruba KT" panose="02040603050506020204" pitchFamily="18" charset="0"/>
              </a:rPr>
              <a:t> </a:t>
            </a:r>
            <a:r>
              <a:rPr lang="en-US" sz="9600">
                <a:solidFill>
                  <a:srgbClr val="2D5C5B"/>
                </a:solidFill>
                <a:effectLst>
                  <a:outerShdw blurRad="63500" sx="102000" sy="102000" algn="ctr" rotWithShape="0">
                    <a:prstClr val="black">
                      <a:alpha val="40000"/>
                    </a:prstClr>
                  </a:outerShdw>
                </a:effectLst>
                <a:latin typeface="UTM Arruba KT" panose="02040603050506020204" pitchFamily="18" charset="0"/>
              </a:rPr>
              <a:t>hoa </a:t>
            </a:r>
            <a:r>
              <a:rPr lang="en-US" sz="9600">
                <a:solidFill>
                  <a:srgbClr val="0070C0"/>
                </a:solidFill>
                <a:effectLst>
                  <a:outerShdw blurRad="63500" sx="102000" sy="102000" algn="ctr" rotWithShape="0">
                    <a:prstClr val="black">
                      <a:alpha val="40000"/>
                    </a:prstClr>
                  </a:outerShdw>
                </a:effectLst>
                <a:latin typeface="UTM Arruba KT" panose="02040603050506020204" pitchFamily="18" charset="0"/>
              </a:rPr>
              <a:t>D, Đ</a:t>
            </a:r>
            <a:endParaRPr lang="en-US" sz="9600" dirty="0">
              <a:solidFill>
                <a:srgbClr val="FFFF00"/>
              </a:solidFill>
              <a:effectLst>
                <a:outerShdw blurRad="63500" sx="102000" sy="102000" algn="ctr" rotWithShape="0">
                  <a:prstClr val="black">
                    <a:alpha val="40000"/>
                  </a:prstClr>
                </a:outerShdw>
              </a:effectLst>
              <a:latin typeface="UTM Arruba KT" panose="02040603050506020204" pitchFamily="18" charset="0"/>
            </a:endParaRPr>
          </a:p>
        </p:txBody>
      </p:sp>
      <p:pic>
        <p:nvPicPr>
          <p:cNvPr id="2" name="Picture 1">
            <a:extLst>
              <a:ext uri="{FF2B5EF4-FFF2-40B4-BE49-F238E27FC236}">
                <a16:creationId xmlns:a16="http://schemas.microsoft.com/office/drawing/2014/main" id="{5D995EE2-4727-4E49-8E6E-1C3451441BE6}"/>
              </a:ext>
            </a:extLst>
          </p:cNvPr>
          <p:cNvPicPr>
            <a:picLocks noChangeAspect="1"/>
          </p:cNvPicPr>
          <p:nvPr/>
        </p:nvPicPr>
        <p:blipFill>
          <a:blip r:embed="rId7"/>
          <a:stretch>
            <a:fillRect/>
          </a:stretch>
        </p:blipFill>
        <p:spPr>
          <a:xfrm>
            <a:off x="1179898" y="783953"/>
            <a:ext cx="10358002" cy="2761727"/>
          </a:xfrm>
          <a:prstGeom prst="rect">
            <a:avLst/>
          </a:prstGeom>
        </p:spPr>
      </p:pic>
    </p:spTree>
    <p:extLst>
      <p:ext uri="{BB962C8B-B14F-4D97-AF65-F5344CB8AC3E}">
        <p14:creationId xmlns:p14="http://schemas.microsoft.com/office/powerpoint/2010/main" val="532237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23" name="Group 22">
            <a:extLst>
              <a:ext uri="{FF2B5EF4-FFF2-40B4-BE49-F238E27FC236}">
                <a16:creationId xmlns:a16="http://schemas.microsoft.com/office/drawing/2014/main" id="{E619F472-6A98-83C0-121A-9B21E417D7E5}"/>
              </a:ext>
            </a:extLst>
          </p:cNvPr>
          <p:cNvGrpSpPr/>
          <p:nvPr/>
        </p:nvGrpSpPr>
        <p:grpSpPr>
          <a:xfrm>
            <a:off x="-388492" y="196000"/>
            <a:ext cx="13502384" cy="1225517"/>
            <a:chOff x="-655192" y="-149158"/>
            <a:chExt cx="13502384" cy="1225517"/>
          </a:xfrm>
        </p:grpSpPr>
        <p:pic>
          <p:nvPicPr>
            <p:cNvPr id="31" name="Picture 30">
              <a:extLst>
                <a:ext uri="{FF2B5EF4-FFF2-40B4-BE49-F238E27FC236}">
                  <a16:creationId xmlns:a16="http://schemas.microsoft.com/office/drawing/2014/main" id="{2F593EBC-8478-004C-3514-6B066C581C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p:cNvSpPr txBox="1"/>
            <p:nvPr/>
          </p:nvSpPr>
          <p:spPr>
            <a:xfrm>
              <a:off x="1177528" y="119405"/>
              <a:ext cx="9032208"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3600" b="1">
                  <a:solidFill>
                    <a:schemeClr val="tx1"/>
                  </a:solidFill>
                  <a:latin typeface="UTM Avo" panose="02040603050506020204" pitchFamily="18" charset="0"/>
                </a:rPr>
                <a:t>Quan </a:t>
              </a:r>
              <a:r>
                <a:rPr lang="en-US" sz="3600" b="1" err="1">
                  <a:solidFill>
                    <a:schemeClr val="tx1"/>
                  </a:solidFill>
                  <a:latin typeface="UTM Avo" panose="02040603050506020204" pitchFamily="18" charset="0"/>
                </a:rPr>
                <a:t>sát</a:t>
              </a:r>
              <a:r>
                <a:rPr lang="en-US" sz="3600" b="1">
                  <a:solidFill>
                    <a:schemeClr val="tx1"/>
                  </a:solidFill>
                  <a:latin typeface="UTM Avo" panose="02040603050506020204" pitchFamily="18" charset="0"/>
                </a:rPr>
                <a:t> video viết chữ hoa D</a:t>
              </a:r>
              <a:endParaRPr lang="en-US" sz="3600" b="1" dirty="0">
                <a:solidFill>
                  <a:schemeClr val="tx1"/>
                </a:solidFill>
                <a:latin typeface="UTM Avo" panose="02040603050506020204" pitchFamily="18" charset="0"/>
              </a:endParaRPr>
            </a:p>
          </p:txBody>
        </p:sp>
      </p:grpSp>
      <p:pic>
        <p:nvPicPr>
          <p:cNvPr id="12" name="chu D">
            <a:hlinkClick r:id="" action="ppaction://media"/>
            <a:extLst>
              <a:ext uri="{FF2B5EF4-FFF2-40B4-BE49-F238E27FC236}">
                <a16:creationId xmlns:a16="http://schemas.microsoft.com/office/drawing/2014/main" id="{CE4451BA-DF5C-406D-803E-74BC90A9D78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673366" y="1421517"/>
            <a:ext cx="4845268" cy="5143500"/>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36189277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762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2"/>
                                        </p:tgtEl>
                                      </p:cBhvr>
                                    </p:cmd>
                                  </p:childTnLst>
                                </p:cTn>
                              </p:par>
                            </p:childTnLst>
                          </p:cTn>
                        </p:par>
                      </p:childTnLst>
                    </p:cTn>
                  </p:par>
                </p:childTnLst>
              </p:cTn>
              <p:nextCondLst>
                <p:cond evt="onClick" delay="0">
                  <p:tgtEl>
                    <p:spTgt spid="12"/>
                  </p:tgtEl>
                </p:cond>
              </p:nextCondLst>
            </p:seq>
            <p:video>
              <p:cMediaNode vol="80000">
                <p:cTn id="19" fill="hold" display="0">
                  <p:stCondLst>
                    <p:cond delay="indefinite"/>
                  </p:stCondLst>
                </p:cTn>
                <p:tgtEl>
                  <p:spTgt spid="1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23" name="Group 22">
            <a:extLst>
              <a:ext uri="{FF2B5EF4-FFF2-40B4-BE49-F238E27FC236}">
                <a16:creationId xmlns:a16="http://schemas.microsoft.com/office/drawing/2014/main" id="{E619F472-6A98-83C0-121A-9B21E417D7E5}"/>
              </a:ext>
            </a:extLst>
          </p:cNvPr>
          <p:cNvGrpSpPr/>
          <p:nvPr/>
        </p:nvGrpSpPr>
        <p:grpSpPr>
          <a:xfrm>
            <a:off x="-388492" y="196000"/>
            <a:ext cx="13502384" cy="1225517"/>
            <a:chOff x="-655192" y="-149158"/>
            <a:chExt cx="13502384" cy="1225517"/>
          </a:xfrm>
        </p:grpSpPr>
        <p:pic>
          <p:nvPicPr>
            <p:cNvPr id="31" name="Picture 30">
              <a:extLst>
                <a:ext uri="{FF2B5EF4-FFF2-40B4-BE49-F238E27FC236}">
                  <a16:creationId xmlns:a16="http://schemas.microsoft.com/office/drawing/2014/main" id="{2F593EBC-8478-004C-3514-6B066C581C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p:cNvSpPr txBox="1"/>
            <p:nvPr/>
          </p:nvSpPr>
          <p:spPr>
            <a:xfrm>
              <a:off x="1177528" y="119405"/>
              <a:ext cx="9032208"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UTM Avo" panose="02040603050506020204" pitchFamily="18" charset="0"/>
                  <a:cs typeface="+mn-cs"/>
                </a:rPr>
                <a:t>Quan </a:t>
              </a:r>
              <a:r>
                <a:rPr kumimoji="0" lang="en-US" sz="3600" b="1" i="0" u="none" strike="noStrike" kern="1200" cap="none" spc="0" normalizeH="0" baseline="0" noProof="0" err="1">
                  <a:ln>
                    <a:noFill/>
                  </a:ln>
                  <a:solidFill>
                    <a:prstClr val="black"/>
                  </a:solidFill>
                  <a:effectLst/>
                  <a:uLnTx/>
                  <a:uFillTx/>
                  <a:latin typeface="UTM Avo" panose="02040603050506020204" pitchFamily="18" charset="0"/>
                  <a:cs typeface="+mn-cs"/>
                </a:rPr>
                <a:t>sát</a:t>
              </a:r>
              <a:r>
                <a:rPr kumimoji="0" lang="en-US" sz="3600" b="1" i="0" u="none" strike="noStrike" kern="1200" cap="none" spc="0" normalizeH="0" baseline="0" noProof="0">
                  <a:ln>
                    <a:noFill/>
                  </a:ln>
                  <a:solidFill>
                    <a:prstClr val="black"/>
                  </a:solidFill>
                  <a:effectLst/>
                  <a:uLnTx/>
                  <a:uFillTx/>
                  <a:latin typeface="UTM Avo" panose="02040603050506020204" pitchFamily="18" charset="0"/>
                  <a:cs typeface="+mn-cs"/>
                </a:rPr>
                <a:t> video viết chữ hoa Đ</a:t>
              </a: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cs typeface="+mn-cs"/>
              </a:endParaRPr>
            </a:p>
          </p:txBody>
        </p:sp>
      </p:grpSp>
      <p:pic>
        <p:nvPicPr>
          <p:cNvPr id="7" name="chu DD">
            <a:hlinkClick r:id="" action="ppaction://media"/>
            <a:extLst>
              <a:ext uri="{FF2B5EF4-FFF2-40B4-BE49-F238E27FC236}">
                <a16:creationId xmlns:a16="http://schemas.microsoft.com/office/drawing/2014/main" id="{D0D43545-AE51-49BD-BF3C-2BB3DD0B257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568262" y="1447252"/>
            <a:ext cx="5055476" cy="5143500"/>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33733256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4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80000">
                <p:cTn id="19" fill="hold" display="0">
                  <p:stCondLst>
                    <p:cond delay="indefinite"/>
                  </p:stCondLst>
                </p:cTn>
                <p:tgtEl>
                  <p:spTgt spid="7"/>
                </p:tgtEl>
              </p:cMediaNode>
            </p:video>
          </p:childTnLst>
        </p:cTn>
      </p:par>
    </p:tnLst>
  </p:timing>
</p:sld>
</file>

<file path=ppt/theme/theme1.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663</Words>
  <PresentationFormat>Widescreen</PresentationFormat>
  <Paragraphs>93</Paragraphs>
  <Slides>28</Slides>
  <Notes>22</Notes>
  <HiddenSlides>0</HiddenSlides>
  <MMClips>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28</vt:i4>
      </vt:variant>
    </vt:vector>
  </HeadingPairs>
  <TitlesOfParts>
    <vt:vector size="44" baseType="lpstr">
      <vt:lpstr>等线</vt:lpstr>
      <vt:lpstr>#9Slide03 SVNCintra</vt:lpstr>
      <vt:lpstr>Arial</vt:lpstr>
      <vt:lpstr>Averta Std CY Bold</vt:lpstr>
      <vt:lpstr>Calibri</vt:lpstr>
      <vt:lpstr>HP001</vt:lpstr>
      <vt:lpstr>HP001 5 hàng</vt:lpstr>
      <vt:lpstr>LNTH-Dinomiko</vt:lpstr>
      <vt:lpstr>Quicksand Medium</vt:lpstr>
      <vt:lpstr>UTM Arruba KT</vt:lpstr>
      <vt:lpstr>UTM Avo</vt:lpstr>
      <vt:lpstr>UTM Banque</vt:lpstr>
      <vt:lpstr>UTM French Vanilla</vt:lpstr>
      <vt:lpstr>思源黑体 CN</vt:lpstr>
      <vt:lpstr>Office 主题​​</vt:lpstr>
      <vt:lpstr>Hoạt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cp:lastModifiedBy/>
  <dcterms:created xsi:type="dcterms:W3CDTF">2022-02-14T02:33:37Z</dcterms:created>
  <dcterms:modified xsi:type="dcterms:W3CDTF">2022-08-25T11:34:01Z</dcterms:modified>
</cp:coreProperties>
</file>